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2.xml" ContentType="application/vnd.openxmlformats-officedocument.them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.xml" ContentType="application/vnd.openxmlformats-officedocument.presentationml.notesSlide+xml"/>
  <Override PartName="/ppt/tags/tag100.xml" ContentType="application/vnd.openxmlformats-officedocument.presentationml.tags+xml"/>
  <Override PartName="/ppt/notesSlides/notesSlide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.xml" ContentType="application/vnd.openxmlformats-officedocument.presentationml.notesSlide+xml"/>
  <Override PartName="/ppt/tags/tag106.xml" ContentType="application/vnd.openxmlformats-officedocument.presentationml.tags+xml"/>
  <Override PartName="/ppt/notesSlides/notesSlide4.xml" ContentType="application/vnd.openxmlformats-officedocument.presentationml.notesSlide+xml"/>
  <Override PartName="/ppt/tags/tag107.xml" ContentType="application/vnd.openxmlformats-officedocument.presentationml.tags+xml"/>
  <Override PartName="/ppt/notesSlides/notesSlide5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6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7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8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689" r:id="rId2"/>
    <p:sldId id="507" r:id="rId3"/>
    <p:sldId id="801" r:id="rId4"/>
    <p:sldId id="802" r:id="rId5"/>
    <p:sldId id="807" r:id="rId6"/>
    <p:sldId id="808" r:id="rId7"/>
    <p:sldId id="810" r:id="rId8"/>
    <p:sldId id="803" r:id="rId9"/>
    <p:sldId id="804" r:id="rId10"/>
    <p:sldId id="811" r:id="rId11"/>
    <p:sldId id="812" r:id="rId12"/>
    <p:sldId id="814" r:id="rId13"/>
    <p:sldId id="813" r:id="rId14"/>
    <p:sldId id="815" r:id="rId15"/>
    <p:sldId id="817" r:id="rId16"/>
    <p:sldId id="816" r:id="rId17"/>
    <p:sldId id="818" r:id="rId18"/>
    <p:sldId id="819" r:id="rId19"/>
    <p:sldId id="820" r:id="rId20"/>
    <p:sldId id="821" r:id="rId21"/>
    <p:sldId id="823" r:id="rId22"/>
    <p:sldId id="824" r:id="rId23"/>
    <p:sldId id="822" r:id="rId24"/>
    <p:sldId id="805" r:id="rId25"/>
    <p:sldId id="825" r:id="rId26"/>
    <p:sldId id="806" r:id="rId27"/>
    <p:sldId id="826" r:id="rId28"/>
    <p:sldId id="827" r:id="rId29"/>
    <p:sldId id="828" r:id="rId30"/>
    <p:sldId id="829" r:id="rId31"/>
    <p:sldId id="831" r:id="rId32"/>
    <p:sldId id="830" r:id="rId33"/>
    <p:sldId id="832" r:id="rId34"/>
    <p:sldId id="833" r:id="rId35"/>
  </p:sldIdLst>
  <p:sldSz cx="9144000" cy="6858000" type="screen4x3"/>
  <p:notesSz cx="6858000" cy="9144000"/>
  <p:embeddedFontLst>
    <p:embeddedFont>
      <p:font typeface="汉仪旗黑-85S" panose="02010600030101010101" charset="-122"/>
      <p:bold r:id="rId37"/>
    </p:embeddedFont>
    <p:embeddedFont>
      <p:font typeface="Cambria Math" panose="02040503050406030204" pitchFamily="18" charset="0"/>
      <p:regular r:id="rId38"/>
    </p:embeddedFont>
    <p:embeddedFont>
      <p:font typeface="Tahoma" panose="020B0604030504040204" pitchFamily="34" charset="0"/>
      <p:regular r:id="rId39"/>
      <p:bold r:id="rId40"/>
    </p:embeddedFont>
    <p:embeddedFont>
      <p:font typeface="Viner Hand ITC" panose="03070502030502020203" pitchFamily="66" charset="0"/>
      <p:regular r:id="rId41"/>
    </p:embeddedFont>
    <p:embeddedFont>
      <p:font typeface="黑体" panose="02010609060101010101" pitchFamily="49" charset="-122"/>
      <p:regular r:id="rId42"/>
    </p:embeddedFont>
    <p:embeddedFont>
      <p:font typeface="隶书" panose="02010509060101010101" pitchFamily="49" charset="-122"/>
      <p:regular r:id="rId43"/>
    </p:embeddedFont>
    <p:embeddedFont>
      <p:font typeface="微软雅黑" panose="020B0503020204020204" pitchFamily="34" charset="-122"/>
      <p:regular r:id="rId44"/>
      <p:bold r:id="rId45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3">
          <p15:clr>
            <a:srgbClr val="A4A3A4"/>
          </p15:clr>
        </p15:guide>
        <p15:guide id="2" pos="29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  <p:cmAuthor id="2" name="HUAWEI" initials="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BC340A"/>
    <a:srgbClr val="FE8900"/>
    <a:srgbClr val="4DD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8983" autoAdjust="0"/>
  </p:normalViewPr>
  <p:slideViewPr>
    <p:cSldViewPr showGuides="1">
      <p:cViewPr>
        <p:scale>
          <a:sx n="66" d="100"/>
          <a:sy n="66" d="100"/>
        </p:scale>
        <p:origin x="1954" y="314"/>
      </p:cViewPr>
      <p:guideLst>
        <p:guide orient="horz" pos="2023"/>
        <p:guide pos="29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眉占位符 2048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3" name="日期占位符 2048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endParaRPr lang="zh-CN" altLang="en-US" sz="1200" strike="noStrike" noProof="1"/>
          </a:p>
        </p:txBody>
      </p:sp>
      <p:sp>
        <p:nvSpPr>
          <p:cNvPr id="20484" name="幻灯片图像占位符 2048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485" name="文本占位符 2048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20486" name="页脚占位符 2048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7" name="灯片编号占位符 2048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2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幻灯片图像占位符 444417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3555" name="文本占位符 444418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3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76790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8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4701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74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2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141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24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3420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31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3519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3.png"/><Relationship Id="rId4" Type="http://schemas.openxmlformats.org/officeDocument/2006/relationships/tags" Target="../tags/tag10.xml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10" Type="http://schemas.openxmlformats.org/officeDocument/2006/relationships/image" Target="../media/image2.png"/><Relationship Id="rId4" Type="http://schemas.openxmlformats.org/officeDocument/2006/relationships/tags" Target="../tags/tag58.xml"/><Relationship Id="rId9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13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9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9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1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15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3.xml"/><Relationship Id="rId7" Type="http://schemas.openxmlformats.org/officeDocument/2006/relationships/image" Target="../media/image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8.xml"/><Relationship Id="rId7" Type="http://schemas.openxmlformats.org/officeDocument/2006/relationships/image" Target="../media/image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8.png"/><Relationship Id="rId5" Type="http://schemas.openxmlformats.org/officeDocument/2006/relationships/tags" Target="../tags/tag35.xml"/><Relationship Id="rId10" Type="http://schemas.openxmlformats.org/officeDocument/2006/relationships/image" Target="../media/image7.pn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9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8.xml"/><Relationship Id="rId7" Type="http://schemas.openxmlformats.org/officeDocument/2006/relationships/image" Target="../media/image10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组合 3"/>
          <p:cNvGrpSpPr/>
          <p:nvPr/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2052" name="组合 5"/>
            <p:cNvGrpSpPr/>
            <p:nvPr userDrawn="1"/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2053" name="图片 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54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2055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-1587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6963"/>
            <a:ext cx="9144000" cy="1166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9144000" cy="1704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编辑标题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76963"/>
            <a:ext cx="9144000" cy="131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14313" y="273050"/>
            <a:ext cx="8712200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baseline="0" noProof="1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4340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5303838" y="4933950"/>
            <a:ext cx="3622675" cy="165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15364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6388" name="图片 15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75" y="0"/>
            <a:ext cx="9144000" cy="197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50419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242050"/>
            <a:ext cx="9144000" cy="123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>
              <a:buClrTx/>
              <a:buSzTx/>
              <a:buFontTx/>
            </a:pPr>
            <a:endParaRPr lang="en-US" altLang="zh-CN" sz="100" strike="noStrike" noProof="1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9460" name="图片 8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6321425" y="4916488"/>
            <a:ext cx="2822575" cy="982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9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 rot="-10800000" flipH="1">
            <a:off x="0" y="0"/>
            <a:ext cx="3535363" cy="123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76963"/>
            <a:ext cx="9144000" cy="1325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9" descr="C:\Users\kingsoft\Desktop\图片7副本.png图片7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9" descr="C:\Users\kingsoft\Desktop\图片7副本.png图片7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10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组合 7"/>
          <p:cNvGrpSpPr/>
          <p:nvPr/>
        </p:nvGrpSpPr>
        <p:grpSpPr>
          <a:xfrm>
            <a:off x="0" y="-15875"/>
            <a:ext cx="2736850" cy="6858000"/>
            <a:chOff x="0" y="-15482"/>
            <a:chExt cx="3649343" cy="6857999"/>
          </a:xfrm>
        </p:grpSpPr>
        <p:pic>
          <p:nvPicPr>
            <p:cNvPr id="7172" name="图片 8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3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174" name="组合 10"/>
          <p:cNvGrpSpPr/>
          <p:nvPr/>
        </p:nvGrpSpPr>
        <p:grpSpPr>
          <a:xfrm rot="10800000">
            <a:off x="6407150" y="15875"/>
            <a:ext cx="2736850" cy="6858000"/>
            <a:chOff x="0" y="-15482"/>
            <a:chExt cx="3649343" cy="6857999"/>
          </a:xfrm>
        </p:grpSpPr>
        <p:pic>
          <p:nvPicPr>
            <p:cNvPr id="7175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6" name="图片 1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" name="矩形: 圆角 13"/>
          <p:cNvSpPr/>
          <p:nvPr>
            <p:custDataLst>
              <p:tags r:id="rId1"/>
            </p:custDataLst>
          </p:nvPr>
        </p:nvSpPr>
        <p:spPr>
          <a:xfrm>
            <a:off x="4229100" y="148431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C:\Users\kingsoft\Desktop\图片7副本.png图片7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9EFD9D74-47D9-4702-A33C-335B63B48DBF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FABC47A4-756D-490B-A52F-7D9E2C9FC05F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 rot="5400000">
            <a:off x="-2533650" y="2809875"/>
            <a:ext cx="5143500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8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Relationship Id="rId35" Type="http://schemas.openxmlformats.org/officeDocument/2006/relationships/tags" Target="../tags/tag6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501650" y="442913"/>
            <a:ext cx="8140700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31"/>
            </p:custDataLst>
          </p:nvPr>
        </p:nvSpPr>
        <p:spPr>
          <a:xfrm>
            <a:off x="501650" y="952500"/>
            <a:ext cx="8140700" cy="5389563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171450"/>
            <a:r>
              <a:rPr lang="zh-CN" altLang="en-US" dirty="0"/>
              <a:t>第二级</a:t>
            </a:r>
          </a:p>
          <a:p>
            <a:pPr lvl="2" indent="-171450"/>
            <a:r>
              <a:rPr lang="zh-CN" altLang="en-US" dirty="0"/>
              <a:t>第三级</a:t>
            </a:r>
          </a:p>
          <a:p>
            <a:pPr lvl="3" indent="-171450"/>
            <a:r>
              <a:rPr lang="zh-CN" altLang="en-US" dirty="0"/>
              <a:t>第四级</a:t>
            </a:r>
          </a:p>
          <a:p>
            <a:pPr lvl="4" indent="-17145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3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8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693545" y="2311400"/>
            <a:ext cx="5864225" cy="647700"/>
          </a:xfrm>
        </p:spPr>
        <p:txBody>
          <a:bodyPr lIns="90000" tIns="46800" rIns="90000" bIns="46800" anchor="b" anchorCtr="0"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</a:t>
            </a:r>
            <a:r>
              <a:rPr lang="en-US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数模建模</a:t>
            </a:r>
            <a:br>
              <a:rPr lang="zh-CN" altLang="en-US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zh-CN" altLang="en-US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系统培训班</a:t>
            </a:r>
            <a:endParaRPr lang="zh-CN" altLang="en-US" strike="noStrike" noProof="1">
              <a:solidFill>
                <a:srgbClr val="E915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2325688" y="4694238"/>
            <a:ext cx="4364038" cy="276225"/>
          </a:xfrm>
        </p:spPr>
        <p:txBody>
          <a:bodyPr lIns="90000" tIns="46800" rIns="90000" bIns="46800">
            <a:normAutofit fontScale="92500" lnSpcReduction="20000"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500" b="0" i="0" u="none" strike="noStrike" kern="1200" cap="none" spc="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他日若遂凌云志，敢笑黄巢不丈夫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0" y="4007168"/>
            <a:ext cx="1516675" cy="276225"/>
          </a:xfrm>
        </p:spPr>
        <p:txBody>
          <a:bodyPr lIns="90000" tIns="46800" rIns="90000" bIns="46800" anchor="ctr">
            <a:normAutofit fontScale="85000" lnSpcReduction="10000"/>
          </a:bodyPr>
          <a:lstStyle/>
          <a:p>
            <a:pPr marL="0" marR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微信公众号：科研交流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1700" y="3161665"/>
            <a:ext cx="7447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sym typeface="+mn-ea"/>
              </a:rPr>
              <a:t>Matlab</a:t>
            </a: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sym typeface="+mn-ea"/>
              </a:rPr>
              <a:t>函数</a:t>
            </a:r>
            <a:endParaRPr lang="zh-CN" sz="2400" b="1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1509" name="文本框 7"/>
          <p:cNvSpPr txBox="1"/>
          <p:nvPr/>
        </p:nvSpPr>
        <p:spPr>
          <a:xfrm>
            <a:off x="1692275" y="5253355"/>
            <a:ext cx="5630863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9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860504180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，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更多资料请关注微信公众号：科研交流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分支语句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E5C2D404-CA48-4323-9047-CDC6D5C2A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00" y="1526538"/>
            <a:ext cx="72961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dirty="0"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分支语句的作用：判断当前的情况来决定下一步的工作</a:t>
            </a:r>
            <a:endParaRPr lang="en-US" altLang="zh-CN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 一般情形：</a:t>
            </a:r>
            <a:r>
              <a:rPr lang="en-US" altLang="zh-CN" dirty="0">
                <a:latin typeface="宋体" panose="02010600030101010101" pitchFamily="2" charset="-122"/>
                <a:cs typeface="Arial" panose="020B0604020202020204" pitchFamily="34" charset="0"/>
              </a:rPr>
              <a:t>MATLAB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提供了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if-else-end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结构和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switch-case-otherwise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结构来实现分支功能。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 特殊情形：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try-catch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结构是分支选择结构的一种特殊形式。如果程序的</a:t>
            </a:r>
            <a:r>
              <a:rPr lang="en-US" altLang="zh-CN" dirty="0">
                <a:latin typeface="宋体" panose="02010600030101010101" pitchFamily="2" charset="-122"/>
                <a:cs typeface="Arial" panose="020B0604020202020204" pitchFamily="34" charset="0"/>
              </a:rPr>
              <a:t>bugs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dirty="0">
                <a:latin typeface="宋体" panose="02010600030101010101" pitchFamily="2" charset="-122"/>
                <a:cs typeface="Arial" panose="020B0604020202020204" pitchFamily="34" charset="0"/>
              </a:rPr>
              <a:t>try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语句块中，那么程序将会执行</a:t>
            </a:r>
            <a:r>
              <a:rPr lang="en-US" altLang="zh-CN" dirty="0">
                <a:latin typeface="宋体" panose="02010600030101010101" pitchFamily="2" charset="-122"/>
                <a:cs typeface="Arial" panose="020B0604020202020204" pitchFamily="34" charset="0"/>
              </a:rPr>
              <a:t>catch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语句块。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try-catch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语句可以用于捕捉错误。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79D6C1-9920-4A85-AA1D-E8C7B1A822BC}"/>
              </a:ext>
            </a:extLst>
          </p:cNvPr>
          <p:cNvSpPr txBox="1"/>
          <p:nvPr/>
        </p:nvSpPr>
        <p:spPr>
          <a:xfrm>
            <a:off x="762100" y="3962386"/>
            <a:ext cx="4038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问：为什么</a:t>
            </a:r>
            <a:r>
              <a:rPr lang="en-US" altLang="zh-CN" dirty="0">
                <a:solidFill>
                  <a:srgbClr val="C00000"/>
                </a:solidFill>
              </a:rPr>
              <a:t>try-catch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应用较少？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37AEB3-67C3-46F8-98BF-06A7D91B6846}"/>
              </a:ext>
            </a:extLst>
          </p:cNvPr>
          <p:cNvSpPr txBox="1"/>
          <p:nvPr/>
        </p:nvSpPr>
        <p:spPr>
          <a:xfrm>
            <a:off x="762100" y="4495772"/>
            <a:ext cx="6705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在当前</a:t>
            </a:r>
            <a:r>
              <a:rPr lang="en-US" altLang="zh-CN" dirty="0" err="1"/>
              <a:t>Matlab</a:t>
            </a:r>
            <a:r>
              <a:rPr lang="zh-CN" altLang="en-US" dirty="0"/>
              <a:t>的脚本高</a:t>
            </a:r>
            <a:r>
              <a:rPr lang="en-US" altLang="zh-CN" dirty="0"/>
              <a:t>debug</a:t>
            </a:r>
            <a:r>
              <a:rPr lang="zh-CN" altLang="en-US" dirty="0"/>
              <a:t>运行模式下，采用</a:t>
            </a:r>
            <a:r>
              <a:rPr lang="en-US" altLang="zh-CN" dirty="0" err="1">
                <a:solidFill>
                  <a:srgbClr val="C00000"/>
                </a:solidFill>
              </a:rPr>
              <a:t>dbstop</a:t>
            </a:r>
            <a:r>
              <a:rPr lang="en-US" altLang="zh-CN" dirty="0">
                <a:solidFill>
                  <a:srgbClr val="C00000"/>
                </a:solidFill>
              </a:rPr>
              <a:t> if error</a:t>
            </a:r>
            <a:r>
              <a:rPr lang="zh-CN" altLang="en-US" dirty="0"/>
              <a:t>等语句更加简洁，当针对特殊异常捕获时才会使用</a:t>
            </a:r>
            <a:r>
              <a:rPr lang="en-US" altLang="zh-CN" dirty="0">
                <a:solidFill>
                  <a:srgbClr val="C00000"/>
                </a:solidFill>
              </a:rPr>
              <a:t>try-catch</a:t>
            </a:r>
            <a:r>
              <a:rPr lang="zh-CN" altLang="en-US" dirty="0">
                <a:solidFill>
                  <a:srgbClr val="C00000"/>
                </a:solidFill>
              </a:rPr>
              <a:t>。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CBAC4AD-C699-46C5-802E-079FBC54EA46}"/>
              </a:ext>
            </a:extLst>
          </p:cNvPr>
          <p:cNvCxnSpPr/>
          <p:nvPr/>
        </p:nvCxnSpPr>
        <p:spPr>
          <a:xfrm>
            <a:off x="457308" y="3733792"/>
            <a:ext cx="83055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383979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2</a:t>
            </a:r>
            <a:r>
              <a:rPr lang="en-US" altLang="zh-CN" sz="2800" dirty="0">
                <a:solidFill>
                  <a:srgbClr val="C00000"/>
                </a:solidFill>
                <a:latin typeface="Tahoma" panose="020B0604030504040204" pitchFamily="34" charset="0"/>
              </a:rPr>
              <a:t> if-else-end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C70CB3-EF5F-4FEF-BC76-5FA35E84B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27" y="1447852"/>
            <a:ext cx="4305673" cy="30254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915B220-3267-4DCA-9C10-425EEE7E68FC}"/>
              </a:ext>
            </a:extLst>
          </p:cNvPr>
          <p:cNvSpPr txBox="1"/>
          <p:nvPr/>
        </p:nvSpPr>
        <p:spPr>
          <a:xfrm>
            <a:off x="4762009" y="2590822"/>
            <a:ext cx="36575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expression</a:t>
            </a:r>
            <a:r>
              <a:rPr lang="zh-CN" altLang="en-US" dirty="0"/>
              <a:t>判断，当</a:t>
            </a:r>
            <a:r>
              <a:rPr lang="en-US" altLang="zh-CN" dirty="0"/>
              <a:t>expression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C00000"/>
                </a:solidFill>
              </a:rPr>
              <a:t>真</a:t>
            </a:r>
            <a:r>
              <a:rPr lang="zh-CN" altLang="en-US" dirty="0"/>
              <a:t>时执行对应</a:t>
            </a:r>
            <a:r>
              <a:rPr lang="en-US" altLang="zh-CN" dirty="0"/>
              <a:t>statements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7EDBAA-E8F2-472F-90C4-F91FDC2EC9FC}"/>
              </a:ext>
            </a:extLst>
          </p:cNvPr>
          <p:cNvSpPr/>
          <p:nvPr/>
        </p:nvSpPr>
        <p:spPr>
          <a:xfrm>
            <a:off x="914496" y="2209832"/>
            <a:ext cx="380990" cy="304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9858FA-118F-45B8-A974-1278331C23E6}"/>
              </a:ext>
            </a:extLst>
          </p:cNvPr>
          <p:cNvSpPr/>
          <p:nvPr/>
        </p:nvSpPr>
        <p:spPr>
          <a:xfrm>
            <a:off x="914496" y="2815493"/>
            <a:ext cx="838178" cy="304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CE8D6F-7A00-4E6D-B9E8-4E60C5294F3F}"/>
              </a:ext>
            </a:extLst>
          </p:cNvPr>
          <p:cNvSpPr/>
          <p:nvPr/>
        </p:nvSpPr>
        <p:spPr>
          <a:xfrm>
            <a:off x="914568" y="3432924"/>
            <a:ext cx="609512" cy="304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2061BB-F5AB-4284-A6CC-A39F886AE6EF}"/>
              </a:ext>
            </a:extLst>
          </p:cNvPr>
          <p:cNvSpPr/>
          <p:nvPr/>
        </p:nvSpPr>
        <p:spPr>
          <a:xfrm>
            <a:off x="914496" y="4043400"/>
            <a:ext cx="457188" cy="304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A68F86-E330-45E9-B914-6AD22146EBDA}"/>
              </a:ext>
            </a:extLst>
          </p:cNvPr>
          <p:cNvSpPr txBox="1"/>
          <p:nvPr/>
        </p:nvSpPr>
        <p:spPr>
          <a:xfrm>
            <a:off x="590410" y="4736024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注意</a:t>
            </a:r>
            <a:r>
              <a:rPr lang="en-US" altLang="zh-CN" dirty="0"/>
              <a:t>elseif</a:t>
            </a:r>
            <a:r>
              <a:rPr lang="zh-CN" altLang="en-US" dirty="0"/>
              <a:t>不能写为</a:t>
            </a:r>
            <a:r>
              <a:rPr lang="en-US" altLang="zh-CN" dirty="0"/>
              <a:t>else if</a:t>
            </a:r>
            <a:r>
              <a:rPr lang="zh-CN" altLang="en-US" dirty="0"/>
              <a:t>，若写为后者，</a:t>
            </a:r>
            <a:r>
              <a:rPr lang="zh-CN" altLang="en-US" dirty="0">
                <a:solidFill>
                  <a:srgbClr val="C00000"/>
                </a:solidFill>
              </a:rPr>
              <a:t>需要补充</a:t>
            </a:r>
            <a:r>
              <a:rPr lang="en-US" altLang="zh-CN" dirty="0">
                <a:solidFill>
                  <a:srgbClr val="C00000"/>
                </a:solidFill>
              </a:rPr>
              <a:t>end</a:t>
            </a:r>
            <a:r>
              <a:rPr lang="zh-CN" altLang="en-US" dirty="0"/>
              <a:t>与其对应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31486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2" grpId="0" animBg="1"/>
      <p:bldP spid="13" grpId="0" animBg="1"/>
      <p:bldP spid="14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2</a:t>
            </a:r>
            <a:r>
              <a:rPr lang="en-US" altLang="zh-CN" sz="2800" dirty="0">
                <a:solidFill>
                  <a:srgbClr val="C00000"/>
                </a:solidFill>
                <a:latin typeface="Tahoma" panose="020B0604030504040204" pitchFamily="34" charset="0"/>
              </a:rPr>
              <a:t> if-else-end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BEC642-0069-472F-98F2-31EB59C31C31}"/>
              </a:ext>
            </a:extLst>
          </p:cNvPr>
          <p:cNvSpPr txBox="1"/>
          <p:nvPr/>
        </p:nvSpPr>
        <p:spPr>
          <a:xfrm>
            <a:off x="685902" y="148144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具体案例：一元二次方程求实数根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0D585F-6D21-4332-A2C7-DEF6F84D8B99}"/>
              </a:ext>
            </a:extLst>
          </p:cNvPr>
          <p:cNvSpPr txBox="1"/>
          <p:nvPr/>
        </p:nvSpPr>
        <p:spPr>
          <a:xfrm>
            <a:off x="538688" y="3200406"/>
            <a:ext cx="294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DE2F99-9DF4-4459-8B5B-8A7045E2D3FA}"/>
              </a:ext>
            </a:extLst>
          </p:cNvPr>
          <p:cNvSpPr/>
          <p:nvPr/>
        </p:nvSpPr>
        <p:spPr>
          <a:xfrm>
            <a:off x="1066892" y="2176827"/>
            <a:ext cx="1981148" cy="48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</a:t>
            </a:r>
            <a:r>
              <a:rPr lang="en-US" altLang="zh-CN" dirty="0"/>
              <a:t>delta</a:t>
            </a:r>
            <a:r>
              <a:rPr lang="zh-CN" altLang="en-US" dirty="0"/>
              <a:t>判别式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19C3C3AA-A7F1-4C68-BA2C-293786F8A819}"/>
              </a:ext>
            </a:extLst>
          </p:cNvPr>
          <p:cNvSpPr/>
          <p:nvPr/>
        </p:nvSpPr>
        <p:spPr>
          <a:xfrm>
            <a:off x="1409783" y="3168584"/>
            <a:ext cx="1295366" cy="5333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&gt;0</a:t>
            </a:r>
            <a:endParaRPr lang="zh-CN" altLang="en-US" dirty="0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3EF5585B-73E9-4C51-8152-76364EE355D0}"/>
              </a:ext>
            </a:extLst>
          </p:cNvPr>
          <p:cNvSpPr/>
          <p:nvPr/>
        </p:nvSpPr>
        <p:spPr>
          <a:xfrm>
            <a:off x="3048040" y="3187629"/>
            <a:ext cx="1600158" cy="4827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2</a:t>
            </a:r>
            <a:r>
              <a:rPr lang="zh-CN" altLang="en-US" dirty="0"/>
              <a:t>解</a:t>
            </a: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4B7A347C-4B53-4619-9E70-9EEA56721FA1}"/>
              </a:ext>
            </a:extLst>
          </p:cNvPr>
          <p:cNvSpPr/>
          <p:nvPr/>
        </p:nvSpPr>
        <p:spPr>
          <a:xfrm>
            <a:off x="1409783" y="4140319"/>
            <a:ext cx="1295366" cy="5333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8C3E6177-7864-450A-AAA1-F5020146A5F3}"/>
              </a:ext>
            </a:extLst>
          </p:cNvPr>
          <p:cNvSpPr/>
          <p:nvPr/>
        </p:nvSpPr>
        <p:spPr>
          <a:xfrm>
            <a:off x="3048040" y="4159364"/>
            <a:ext cx="1600158" cy="4827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1</a:t>
            </a:r>
            <a:r>
              <a:rPr lang="zh-CN" altLang="en-US" dirty="0"/>
              <a:t>解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466A9B32-A4F9-4D0F-869F-CBF5B0AE2468}"/>
              </a:ext>
            </a:extLst>
          </p:cNvPr>
          <p:cNvSpPr/>
          <p:nvPr/>
        </p:nvSpPr>
        <p:spPr>
          <a:xfrm>
            <a:off x="1257387" y="5135188"/>
            <a:ext cx="1600158" cy="4827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0</a:t>
            </a:r>
            <a:r>
              <a:rPr lang="zh-CN" altLang="en-US" dirty="0"/>
              <a:t>解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944B8A0-80F1-42BD-A912-0F4A007BF77C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057466" y="2659568"/>
            <a:ext cx="0" cy="50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33599C1-57E8-47A2-BCCC-4FAC83C0779A}"/>
              </a:ext>
            </a:extLst>
          </p:cNvPr>
          <p:cNvCxnSpPr>
            <a:stCxn id="3" idx="3"/>
            <a:endCxn id="4" idx="5"/>
          </p:cNvCxnSpPr>
          <p:nvPr/>
        </p:nvCxnSpPr>
        <p:spPr>
          <a:xfrm flipV="1">
            <a:off x="2705149" y="3429000"/>
            <a:ext cx="403234" cy="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8F22AA6-666C-4493-9A8F-1C3EF8799DF7}"/>
              </a:ext>
            </a:extLst>
          </p:cNvPr>
          <p:cNvCxnSpPr>
            <a:stCxn id="3" idx="2"/>
            <a:endCxn id="11" idx="0"/>
          </p:cNvCxnSpPr>
          <p:nvPr/>
        </p:nvCxnSpPr>
        <p:spPr>
          <a:xfrm>
            <a:off x="2057466" y="3701970"/>
            <a:ext cx="0" cy="438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A6C8C70-C1B2-44BB-BAD3-A6E9BF543206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057466" y="4673705"/>
            <a:ext cx="11743" cy="438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1DA37AB-D55D-473E-95D0-E51DEE30BD9D}"/>
              </a:ext>
            </a:extLst>
          </p:cNvPr>
          <p:cNvCxnSpPr>
            <a:stCxn id="11" idx="3"/>
            <a:endCxn id="12" idx="5"/>
          </p:cNvCxnSpPr>
          <p:nvPr/>
        </p:nvCxnSpPr>
        <p:spPr>
          <a:xfrm flipV="1">
            <a:off x="2705149" y="4400735"/>
            <a:ext cx="403234" cy="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7E320EA-320B-406B-8890-2839A3E74168}"/>
              </a:ext>
            </a:extLst>
          </p:cNvPr>
          <p:cNvSpPr txBox="1"/>
          <p:nvPr/>
        </p:nvSpPr>
        <p:spPr>
          <a:xfrm>
            <a:off x="2628950" y="3105709"/>
            <a:ext cx="571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Yes</a:t>
            </a:r>
            <a:endParaRPr lang="zh-CN" altLang="en-US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98562CE-4744-433F-8323-642F96903260}"/>
              </a:ext>
            </a:extLst>
          </p:cNvPr>
          <p:cNvSpPr txBox="1"/>
          <p:nvPr/>
        </p:nvSpPr>
        <p:spPr>
          <a:xfrm>
            <a:off x="2628950" y="4028109"/>
            <a:ext cx="571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Yes</a:t>
            </a:r>
            <a:endParaRPr lang="zh-CN" altLang="en-US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537883-91B2-44F1-82CC-77E4C877ED42}"/>
              </a:ext>
            </a:extLst>
          </p:cNvPr>
          <p:cNvSpPr txBox="1"/>
          <p:nvPr/>
        </p:nvSpPr>
        <p:spPr>
          <a:xfrm>
            <a:off x="1389733" y="3720332"/>
            <a:ext cx="571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No</a:t>
            </a:r>
            <a:endParaRPr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7FCB76-F04D-4CAA-B94C-0454782F720E}"/>
              </a:ext>
            </a:extLst>
          </p:cNvPr>
          <p:cNvSpPr txBox="1"/>
          <p:nvPr/>
        </p:nvSpPr>
        <p:spPr>
          <a:xfrm>
            <a:off x="1428832" y="4691473"/>
            <a:ext cx="571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No</a:t>
            </a:r>
            <a:endParaRPr lang="zh-CN" altLang="en-US" sz="14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6EEC223-ABE8-43A9-AD8D-195155AD538E}"/>
              </a:ext>
            </a:extLst>
          </p:cNvPr>
          <p:cNvSpPr txBox="1"/>
          <p:nvPr/>
        </p:nvSpPr>
        <p:spPr>
          <a:xfrm>
            <a:off x="4838755" y="2057436"/>
            <a:ext cx="4305245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a=1;b=2;c=1;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delta=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b^2-4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*a*c;</a:t>
            </a:r>
          </a:p>
          <a:p>
            <a:endParaRPr lang="en-US" altLang="zh-CN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delta&gt;0</a:t>
            </a:r>
          </a:p>
          <a:p>
            <a:r>
              <a:rPr lang="sv-SE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x(1)=(-b+sqrt(delta))/2/a;</a:t>
            </a:r>
          </a:p>
          <a:p>
            <a:r>
              <a:rPr lang="sv-SE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x(2)=(-b-sqrt(delta))/2/a;</a:t>
            </a:r>
          </a:p>
          <a:p>
            <a:endParaRPr lang="sv-SE" altLang="zh-CN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sv-SE" altLang="zh-CN" sz="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elseif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delta==0</a:t>
            </a:r>
          </a:p>
          <a:p>
            <a:r>
              <a:rPr lang="sv-SE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x=(-b+sqrt(delta))/2/a;</a:t>
            </a:r>
          </a:p>
          <a:p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en-US" altLang="zh-CN" sz="600" b="0" i="0" u="none" strike="noStrike" baseline="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x=[];</a:t>
            </a:r>
          </a:p>
          <a:p>
            <a:endParaRPr lang="en-US" altLang="zh-CN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18108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3" grpId="0" animBg="1"/>
      <p:bldP spid="4" grpId="0" animBg="1"/>
      <p:bldP spid="11" grpId="0" animBg="1"/>
      <p:bldP spid="12" grpId="0" animBg="1"/>
      <p:bldP spid="14" grpId="0" animBg="1"/>
      <p:bldP spid="25" grpId="0"/>
      <p:bldP spid="28" grpId="0"/>
      <p:bldP spid="30" grpId="0"/>
      <p:bldP spid="31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5257662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 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C00000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switch-case-otherwise</a:t>
            </a:r>
            <a:endParaRPr kumimoji="0" lang="zh-CN" altLang="en-US" sz="2800" b="1" i="0" u="none" strike="noStrike" kern="1200" cap="none" spc="200" normalizeH="0" baseline="0" noProof="1">
              <a:solidFill>
                <a:srgbClr val="C00000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5B39808-B867-4CA7-9929-88D2E6776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14" y="1424594"/>
            <a:ext cx="4519052" cy="35283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02168C-9131-44EF-AE98-05BC2C961974}"/>
              </a:ext>
            </a:extLst>
          </p:cNvPr>
          <p:cNvSpPr/>
          <p:nvPr/>
        </p:nvSpPr>
        <p:spPr>
          <a:xfrm>
            <a:off x="838298" y="2057436"/>
            <a:ext cx="838178" cy="304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0FF3F8-2F3E-499D-86CB-7394927B4365}"/>
              </a:ext>
            </a:extLst>
          </p:cNvPr>
          <p:cNvSpPr/>
          <p:nvPr/>
        </p:nvSpPr>
        <p:spPr>
          <a:xfrm>
            <a:off x="1143090" y="2415198"/>
            <a:ext cx="685782" cy="304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C0FEB9-43AE-4940-8FD6-1A3194D8A631}"/>
              </a:ext>
            </a:extLst>
          </p:cNvPr>
          <p:cNvSpPr/>
          <p:nvPr/>
        </p:nvSpPr>
        <p:spPr>
          <a:xfrm>
            <a:off x="1143090" y="2981405"/>
            <a:ext cx="685782" cy="304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C36A98-6601-4CAE-B515-89580C0B7A9D}"/>
              </a:ext>
            </a:extLst>
          </p:cNvPr>
          <p:cNvSpPr/>
          <p:nvPr/>
        </p:nvSpPr>
        <p:spPr>
          <a:xfrm>
            <a:off x="1146974" y="3886188"/>
            <a:ext cx="1291482" cy="304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F9EA5D-7551-4F77-A16A-82433310F92C}"/>
              </a:ext>
            </a:extLst>
          </p:cNvPr>
          <p:cNvSpPr/>
          <p:nvPr/>
        </p:nvSpPr>
        <p:spPr>
          <a:xfrm>
            <a:off x="841408" y="4489215"/>
            <a:ext cx="454078" cy="304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3BEDDE-BDDE-4759-87A1-A407E65714E5}"/>
              </a:ext>
            </a:extLst>
          </p:cNvPr>
          <p:cNvSpPr txBox="1"/>
          <p:nvPr/>
        </p:nvSpPr>
        <p:spPr>
          <a:xfrm>
            <a:off x="4724396" y="2451353"/>
            <a:ext cx="36575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switch_expression</a:t>
            </a:r>
            <a:r>
              <a:rPr lang="zh-CN" altLang="en-US" dirty="0"/>
              <a:t>获取</a:t>
            </a:r>
            <a:r>
              <a:rPr lang="zh-CN" altLang="en-US" dirty="0">
                <a:solidFill>
                  <a:srgbClr val="C00000"/>
                </a:solidFill>
              </a:rPr>
              <a:t>要判断的值</a:t>
            </a:r>
            <a:r>
              <a:rPr lang="zh-CN" altLang="en-US" dirty="0"/>
              <a:t>，从不同的</a:t>
            </a:r>
            <a:r>
              <a:rPr lang="en-US" altLang="zh-CN" dirty="0"/>
              <a:t>case</a:t>
            </a:r>
            <a:r>
              <a:rPr lang="zh-CN" altLang="en-US" dirty="0"/>
              <a:t>中</a:t>
            </a:r>
            <a:r>
              <a:rPr lang="zh-CN" altLang="en-US" dirty="0">
                <a:solidFill>
                  <a:srgbClr val="C00000"/>
                </a:solidFill>
              </a:rPr>
              <a:t>选择满足的值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5587FC-4623-4DBA-881A-9D52F0F59529}"/>
              </a:ext>
            </a:extLst>
          </p:cNvPr>
          <p:cNvSpPr txBox="1"/>
          <p:nvPr/>
        </p:nvSpPr>
        <p:spPr>
          <a:xfrm>
            <a:off x="609704" y="4893216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otherwise</a:t>
            </a:r>
            <a:r>
              <a:rPr lang="zh-CN" altLang="en-US" dirty="0"/>
              <a:t>不需要提供判断条件，当</a:t>
            </a:r>
            <a:r>
              <a:rPr lang="zh-CN" altLang="en-US" dirty="0">
                <a:solidFill>
                  <a:srgbClr val="C00000"/>
                </a:solidFill>
              </a:rPr>
              <a:t>其他分支均不满足时</a:t>
            </a:r>
            <a:r>
              <a:rPr lang="zh-CN" altLang="en-US" dirty="0"/>
              <a:t>被执行。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B07B79-99D9-4280-81EA-7E3091FF521C}"/>
              </a:ext>
            </a:extLst>
          </p:cNvPr>
          <p:cNvSpPr txBox="1"/>
          <p:nvPr/>
        </p:nvSpPr>
        <p:spPr>
          <a:xfrm>
            <a:off x="609704" y="5266677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*Switch</a:t>
            </a:r>
            <a:r>
              <a:rPr lang="zh-CN" altLang="en-US" dirty="0">
                <a:solidFill>
                  <a:srgbClr val="C00000"/>
                </a:solidFill>
              </a:rPr>
              <a:t>不能指定范围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99024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5257662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 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C00000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switch-case-otherwise</a:t>
            </a:r>
            <a:endParaRPr kumimoji="0" lang="zh-CN" altLang="en-US" sz="2800" b="1" i="0" u="none" strike="noStrike" kern="1200" cap="none" spc="200" normalizeH="0" baseline="0" noProof="1">
              <a:solidFill>
                <a:srgbClr val="C00000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C807BD-DBDA-4F29-BB3A-B8FAFFCA2DC6}"/>
              </a:ext>
            </a:extLst>
          </p:cNvPr>
          <p:cNvSpPr txBox="1"/>
          <p:nvPr/>
        </p:nvSpPr>
        <p:spPr>
          <a:xfrm>
            <a:off x="685902" y="148144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具体案例：一元二次方程求实数根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9DF4F9-CD9C-4592-B2D7-DF82343827C1}"/>
              </a:ext>
            </a:extLst>
          </p:cNvPr>
          <p:cNvSpPr txBox="1"/>
          <p:nvPr/>
        </p:nvSpPr>
        <p:spPr>
          <a:xfrm>
            <a:off x="538688" y="3200406"/>
            <a:ext cx="294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逻辑流程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F44ED9-EF9D-4C26-9F82-9FD7503C9E51}"/>
              </a:ext>
            </a:extLst>
          </p:cNvPr>
          <p:cNvSpPr/>
          <p:nvPr/>
        </p:nvSpPr>
        <p:spPr>
          <a:xfrm>
            <a:off x="1600278" y="2177780"/>
            <a:ext cx="1981148" cy="48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</a:t>
            </a:r>
            <a:r>
              <a:rPr lang="en-US" altLang="zh-CN" dirty="0"/>
              <a:t>delta</a:t>
            </a:r>
            <a:r>
              <a:rPr lang="zh-CN" altLang="en-US" dirty="0"/>
              <a:t>判别式</a:t>
            </a: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49E58A94-8E01-4BF4-8188-E7FD1BF24FE0}"/>
              </a:ext>
            </a:extLst>
          </p:cNvPr>
          <p:cNvSpPr/>
          <p:nvPr/>
        </p:nvSpPr>
        <p:spPr>
          <a:xfrm>
            <a:off x="1295486" y="3168584"/>
            <a:ext cx="1028673" cy="5333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&gt;0</a:t>
            </a:r>
            <a:endParaRPr lang="zh-CN" altLang="en-US" dirty="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2B433CBB-72EE-4CE0-83A3-18979056232C}"/>
              </a:ext>
            </a:extLst>
          </p:cNvPr>
          <p:cNvSpPr/>
          <p:nvPr/>
        </p:nvSpPr>
        <p:spPr>
          <a:xfrm>
            <a:off x="1371683" y="4038584"/>
            <a:ext cx="876277" cy="4827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zh-CN" altLang="en-US" dirty="0"/>
              <a:t>解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0B3886A-3B72-4093-8F82-96BD47B3EE7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1809823" y="2660521"/>
            <a:ext cx="781029" cy="508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CE3C90D-8956-4DD5-9F4B-29F8452C390C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1809822" y="3701970"/>
            <a:ext cx="1" cy="336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>
            <a:extLst>
              <a:ext uri="{FF2B5EF4-FFF2-40B4-BE49-F238E27FC236}">
                <a16:creationId xmlns:a16="http://schemas.microsoft.com/office/drawing/2014/main" id="{893447AC-E8C5-4014-A968-0EBFD40A6FC6}"/>
              </a:ext>
            </a:extLst>
          </p:cNvPr>
          <p:cNvSpPr/>
          <p:nvPr/>
        </p:nvSpPr>
        <p:spPr>
          <a:xfrm>
            <a:off x="2057466" y="4521325"/>
            <a:ext cx="1028673" cy="5333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2B542B4E-A41A-4284-A885-B86F92143738}"/>
              </a:ext>
            </a:extLst>
          </p:cNvPr>
          <p:cNvSpPr/>
          <p:nvPr/>
        </p:nvSpPr>
        <p:spPr>
          <a:xfrm>
            <a:off x="2133663" y="5391325"/>
            <a:ext cx="876277" cy="4827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解</a:t>
            </a:r>
          </a:p>
        </p:txBody>
      </p:sp>
      <p:sp>
        <p:nvSpPr>
          <p:cNvPr id="34" name="菱形 33">
            <a:extLst>
              <a:ext uri="{FF2B5EF4-FFF2-40B4-BE49-F238E27FC236}">
                <a16:creationId xmlns:a16="http://schemas.microsoft.com/office/drawing/2014/main" id="{FD948C87-A6A7-423F-A897-C3F5A0F15DDB}"/>
              </a:ext>
            </a:extLst>
          </p:cNvPr>
          <p:cNvSpPr/>
          <p:nvPr/>
        </p:nvSpPr>
        <p:spPr>
          <a:xfrm>
            <a:off x="2895644" y="3178191"/>
            <a:ext cx="1028673" cy="5333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&lt;0</a:t>
            </a:r>
            <a:endParaRPr lang="zh-CN" altLang="en-US" dirty="0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FC17A780-F815-4D3A-87F5-067B40117D33}"/>
              </a:ext>
            </a:extLst>
          </p:cNvPr>
          <p:cNvSpPr/>
          <p:nvPr/>
        </p:nvSpPr>
        <p:spPr>
          <a:xfrm>
            <a:off x="2971842" y="4048191"/>
            <a:ext cx="876277" cy="4827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r>
              <a:rPr lang="zh-CN" altLang="en-US" dirty="0"/>
              <a:t>解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614293E-E496-454A-8766-2E71CC24DAEC}"/>
              </a:ext>
            </a:extLst>
          </p:cNvPr>
          <p:cNvCxnSpPr>
            <a:stCxn id="9" idx="2"/>
            <a:endCxn id="34" idx="0"/>
          </p:cNvCxnSpPr>
          <p:nvPr/>
        </p:nvCxnSpPr>
        <p:spPr>
          <a:xfrm>
            <a:off x="2590852" y="2660521"/>
            <a:ext cx="819129" cy="51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9C3F436-8D4F-432D-AA89-E9967A2AD526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3409981" y="3711577"/>
            <a:ext cx="0" cy="336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8E43913-03C1-431B-BF0E-F87305C9B122}"/>
              </a:ext>
            </a:extLst>
          </p:cNvPr>
          <p:cNvCxnSpPr>
            <a:stCxn id="9" idx="2"/>
            <a:endCxn id="30" idx="0"/>
          </p:cNvCxnSpPr>
          <p:nvPr/>
        </p:nvCxnSpPr>
        <p:spPr>
          <a:xfrm flipH="1">
            <a:off x="2571803" y="2660521"/>
            <a:ext cx="19049" cy="186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49E09FE-FA52-49D6-B0C5-6E8A84F2C54B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flipH="1">
            <a:off x="2571802" y="5054711"/>
            <a:ext cx="1" cy="336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273F6911-CB1F-4D3C-A10D-B5A08AF4371F}"/>
              </a:ext>
            </a:extLst>
          </p:cNvPr>
          <p:cNvSpPr txBox="1"/>
          <p:nvPr/>
        </p:nvSpPr>
        <p:spPr>
          <a:xfrm>
            <a:off x="4648199" y="2074537"/>
            <a:ext cx="373369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a=1;b=2;c=1;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delta=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b^2-4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*a*c;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switch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sign(delta)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case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1</a:t>
            </a:r>
          </a:p>
          <a:p>
            <a:r>
              <a:rPr lang="sv-SE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x(1)=(-b+sqrt(delta))/2/a;</a:t>
            </a:r>
          </a:p>
          <a:p>
            <a:r>
              <a:rPr lang="sv-SE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x(2)=(-b-sqrt(delta))/2/a;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case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0</a:t>
            </a:r>
          </a:p>
          <a:p>
            <a:r>
              <a:rPr lang="sv-SE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x=(-b+sqrt(delta))/2/a;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otherwise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x=[];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446047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4" grpId="0" animBg="1"/>
      <p:bldP spid="30" grpId="0" animBg="1"/>
      <p:bldP spid="31" grpId="0" animBg="1"/>
      <p:bldP spid="34" grpId="0" animBg="1"/>
      <p:bldP spid="35" grpId="0" animBg="1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循环语句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E5C2D404-CA48-4323-9047-CDC6D5C2A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00" y="1526538"/>
            <a:ext cx="72961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dirty="0"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循环语句的作用：对重复性工作进行执行，并提供起始和结束的标志</a:t>
            </a:r>
            <a:endParaRPr lang="en-US" altLang="zh-CN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dirty="0">
                <a:latin typeface="宋体" panose="02010600030101010101" pitchFamily="2" charset="-122"/>
                <a:cs typeface="Arial" panose="020B0604020202020204" pitchFamily="34" charset="0"/>
              </a:rPr>
              <a:t> MATLAB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提供了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for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结构和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while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结构来实现分支功能。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FDC235-168A-4B3E-A91F-E4E61C2149EC}"/>
              </a:ext>
            </a:extLst>
          </p:cNvPr>
          <p:cNvSpPr txBox="1"/>
          <p:nvPr/>
        </p:nvSpPr>
        <p:spPr>
          <a:xfrm>
            <a:off x="762100" y="2700024"/>
            <a:ext cx="7924592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cs typeface="Arial" panose="020B0604020202020204" pitchFamily="34" charset="0"/>
              </a:rPr>
              <a:t>-for</a:t>
            </a:r>
            <a:r>
              <a:rPr lang="zh-CN" altLang="en-US" sz="1800" dirty="0">
                <a:cs typeface="Arial" panose="020B0604020202020204" pitchFamily="34" charset="0"/>
              </a:rPr>
              <a:t>语句循环的特点是</a:t>
            </a:r>
            <a:r>
              <a:rPr lang="zh-CN" altLang="en-US" sz="1800" dirty="0">
                <a:solidFill>
                  <a:srgbClr val="C00000"/>
                </a:solidFill>
                <a:cs typeface="Arial" panose="020B0604020202020204" pitchFamily="34" charset="0"/>
              </a:rPr>
              <a:t>判断条件通常是对循环次数的判断</a:t>
            </a:r>
            <a:r>
              <a:rPr lang="zh-CN" altLang="en-US" sz="1800" dirty="0">
                <a:cs typeface="Arial" panose="020B0604020202020204" pitchFamily="34" charset="0"/>
              </a:rPr>
              <a:t>，一般循环次数预先设定好；</a:t>
            </a:r>
            <a:endParaRPr lang="en-US" altLang="zh-CN" sz="1800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1800" dirty="0">
                <a:cs typeface="Arial" panose="020B0604020202020204" pitchFamily="34" charset="0"/>
              </a:rPr>
              <a:t>-while</a:t>
            </a:r>
            <a:r>
              <a:rPr lang="zh-CN" altLang="en-US" sz="1800" dirty="0">
                <a:cs typeface="Arial" panose="020B0604020202020204" pitchFamily="34" charset="0"/>
              </a:rPr>
              <a:t>语句</a:t>
            </a:r>
            <a:r>
              <a:rPr lang="zh-CN" altLang="en-US" dirty="0">
                <a:cs typeface="Arial" panose="020B0604020202020204" pitchFamily="34" charset="0"/>
              </a:rPr>
              <a:t>直接</a:t>
            </a:r>
            <a:r>
              <a:rPr lang="zh-CN" altLang="en-US" dirty="0">
                <a:solidFill>
                  <a:srgbClr val="C00000"/>
                </a:solidFill>
                <a:cs typeface="Arial" panose="020B0604020202020204" pitchFamily="34" charset="0"/>
              </a:rPr>
              <a:t>将</a:t>
            </a:r>
            <a:r>
              <a:rPr lang="zh-CN" altLang="en-US" sz="1800" dirty="0">
                <a:solidFill>
                  <a:srgbClr val="C00000"/>
                </a:solidFill>
                <a:cs typeface="Arial" panose="020B0604020202020204" pitchFamily="34" charset="0"/>
              </a:rPr>
              <a:t>逻辑判断语句作为控制条件</a:t>
            </a:r>
            <a:endParaRPr lang="en-US" altLang="zh-CN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zh-CN" sz="1800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C00000"/>
                </a:solidFill>
                <a:cs typeface="Arial" panose="020B0604020202020204" pitchFamily="34" charset="0"/>
              </a:rPr>
              <a:t>原则上</a:t>
            </a:r>
            <a:r>
              <a:rPr lang="en-US" altLang="zh-CN" sz="1800" dirty="0">
                <a:solidFill>
                  <a:srgbClr val="C00000"/>
                </a:solidFill>
                <a:cs typeface="Arial" panose="020B0604020202020204" pitchFamily="34" charset="0"/>
              </a:rPr>
              <a:t>while</a:t>
            </a:r>
            <a:r>
              <a:rPr lang="zh-CN" altLang="en-US" sz="1800" dirty="0">
                <a:solidFill>
                  <a:srgbClr val="C00000"/>
                </a:solidFill>
                <a:cs typeface="Arial" panose="020B0604020202020204" pitchFamily="34" charset="0"/>
              </a:rPr>
              <a:t>的适用范围更广一些。</a:t>
            </a:r>
            <a:r>
              <a:rPr lang="zh-CN" altLang="en-US" dirty="0">
                <a:solidFill>
                  <a:srgbClr val="C00000"/>
                </a:solidFill>
                <a:cs typeface="Arial" panose="020B0604020202020204" pitchFamily="34" charset="0"/>
              </a:rPr>
              <a:t>但在一般操作中</a:t>
            </a:r>
            <a:r>
              <a:rPr lang="en-US" altLang="zh-CN" dirty="0">
                <a:solidFill>
                  <a:srgbClr val="C00000"/>
                </a:solidFill>
                <a:cs typeface="Arial" panose="020B0604020202020204" pitchFamily="34" charset="0"/>
              </a:rPr>
              <a:t>for</a:t>
            </a:r>
            <a:r>
              <a:rPr lang="zh-CN" altLang="en-US" dirty="0">
                <a:solidFill>
                  <a:srgbClr val="C00000"/>
                </a:solidFill>
                <a:cs typeface="Arial" panose="020B0604020202020204" pitchFamily="34" charset="0"/>
              </a:rPr>
              <a:t>循环的应用更加广泛。</a:t>
            </a:r>
            <a:endParaRPr lang="zh-CN" altLang="en-US" sz="18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7785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2</a:t>
            </a:r>
            <a:r>
              <a:rPr lang="en-US" altLang="zh-CN" sz="2800" dirty="0">
                <a:solidFill>
                  <a:srgbClr val="C00000"/>
                </a:solidFill>
                <a:latin typeface="Tahoma" panose="020B0604030504040204" pitchFamily="34" charset="0"/>
              </a:rPr>
              <a:t> for</a:t>
            </a:r>
            <a:r>
              <a:rPr lang="zh-CN" altLang="en-US" sz="2800" dirty="0">
                <a:latin typeface="宋体" panose="02010600030101010101" pitchFamily="2" charset="-122"/>
                <a:cs typeface="Arial" panose="020B0604020202020204" pitchFamily="34" charset="0"/>
              </a:rPr>
              <a:t>结构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BA1742-9506-475F-811F-89AB1EF07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06" y="1588953"/>
            <a:ext cx="3570032" cy="16876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AED853B-AB19-4F76-BC07-CB457B5DD93A}"/>
              </a:ext>
            </a:extLst>
          </p:cNvPr>
          <p:cNvSpPr/>
          <p:nvPr/>
        </p:nvSpPr>
        <p:spPr>
          <a:xfrm>
            <a:off x="1143090" y="2209832"/>
            <a:ext cx="533386" cy="22859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5121CD-C1D3-466A-94AF-3CBBC63B2804}"/>
              </a:ext>
            </a:extLst>
          </p:cNvPr>
          <p:cNvSpPr/>
          <p:nvPr/>
        </p:nvSpPr>
        <p:spPr>
          <a:xfrm>
            <a:off x="1143090" y="2876600"/>
            <a:ext cx="533386" cy="22859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3D2A48-9790-470E-A9AA-CFB131E6822B}"/>
              </a:ext>
            </a:extLst>
          </p:cNvPr>
          <p:cNvSpPr txBox="1"/>
          <p:nvPr/>
        </p:nvSpPr>
        <p:spPr>
          <a:xfrm>
            <a:off x="762100" y="3520534"/>
            <a:ext cx="7924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index</a:t>
            </a:r>
            <a:r>
              <a:rPr lang="zh-CN" altLang="en-US" dirty="0"/>
              <a:t>在</a:t>
            </a:r>
            <a:r>
              <a:rPr lang="en-US" altLang="zh-CN" dirty="0"/>
              <a:t>values</a:t>
            </a:r>
            <a:r>
              <a:rPr lang="zh-CN" altLang="en-US" dirty="0"/>
              <a:t>中按顺序进行取值，</a:t>
            </a:r>
            <a:r>
              <a:rPr lang="en-US" altLang="zh-CN" dirty="0"/>
              <a:t>value</a:t>
            </a:r>
            <a:r>
              <a:rPr lang="zh-CN" altLang="en-US" dirty="0"/>
              <a:t>一般是</a:t>
            </a:r>
            <a:r>
              <a:rPr lang="zh-CN" altLang="en-US" dirty="0">
                <a:solidFill>
                  <a:srgbClr val="C00000"/>
                </a:solidFill>
              </a:rPr>
              <a:t>行向量</a:t>
            </a:r>
            <a:r>
              <a:rPr lang="zh-CN" altLang="en-US" dirty="0"/>
              <a:t>形式，一般采用</a:t>
            </a:r>
            <a:r>
              <a:rPr lang="zh-CN" altLang="en-US" dirty="0">
                <a:solidFill>
                  <a:srgbClr val="C00000"/>
                </a:solidFill>
              </a:rPr>
              <a:t>冒号表达式</a:t>
            </a:r>
            <a:r>
              <a:rPr lang="zh-CN" altLang="en-US" dirty="0"/>
              <a:t>进行生成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2584F0-D6EF-4D03-90AD-6ED40C73EF45}"/>
              </a:ext>
            </a:extLst>
          </p:cNvPr>
          <p:cNvSpPr txBox="1"/>
          <p:nvPr/>
        </p:nvSpPr>
        <p:spPr>
          <a:xfrm>
            <a:off x="762100" y="4372607"/>
            <a:ext cx="792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*</a:t>
            </a:r>
            <a:r>
              <a:rPr lang="zh-CN" altLang="en-US" dirty="0"/>
              <a:t>当</a:t>
            </a:r>
            <a:r>
              <a:rPr lang="en-US" altLang="zh-CN" dirty="0"/>
              <a:t>value</a:t>
            </a:r>
            <a:r>
              <a:rPr lang="zh-CN" altLang="en-US" dirty="0"/>
              <a:t>为矩阵形式，则将矩阵</a:t>
            </a:r>
            <a:r>
              <a:rPr lang="zh-CN" altLang="en-US" dirty="0">
                <a:solidFill>
                  <a:srgbClr val="C00000"/>
                </a:solidFill>
              </a:rPr>
              <a:t>按照列进行切割</a:t>
            </a:r>
            <a:r>
              <a:rPr lang="zh-CN" altLang="en-US" dirty="0"/>
              <a:t>，每个</a:t>
            </a:r>
            <a:r>
              <a:rPr lang="en-US" altLang="zh-CN" dirty="0">
                <a:solidFill>
                  <a:srgbClr val="C00000"/>
                </a:solidFill>
              </a:rPr>
              <a:t>value</a:t>
            </a:r>
            <a:r>
              <a:rPr lang="zh-CN" altLang="en-US" dirty="0">
                <a:solidFill>
                  <a:srgbClr val="C00000"/>
                </a:solidFill>
              </a:rPr>
              <a:t>取矩阵的一列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01087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2</a:t>
            </a:r>
            <a:r>
              <a:rPr lang="en-US" altLang="zh-CN" sz="2800" dirty="0">
                <a:solidFill>
                  <a:srgbClr val="C00000"/>
                </a:solidFill>
                <a:latin typeface="Tahoma" panose="020B0604030504040204" pitchFamily="34" charset="0"/>
              </a:rPr>
              <a:t> for</a:t>
            </a:r>
            <a:r>
              <a:rPr lang="zh-CN" altLang="en-US" sz="2800" dirty="0">
                <a:latin typeface="宋体" panose="02010600030101010101" pitchFamily="2" charset="-122"/>
                <a:cs typeface="Arial" panose="020B0604020202020204" pitchFamily="34" charset="0"/>
              </a:rPr>
              <a:t>结构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B4BD41-D0E5-46F4-B33B-C6DF3B83364F}"/>
              </a:ext>
            </a:extLst>
          </p:cNvPr>
          <p:cNvSpPr txBox="1"/>
          <p:nvPr/>
        </p:nvSpPr>
        <p:spPr>
          <a:xfrm>
            <a:off x="685902" y="148144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具体案例：创建一个</a:t>
            </a:r>
            <a:r>
              <a:rPr lang="en-US" altLang="zh-CN" dirty="0"/>
              <a:t>10×10</a:t>
            </a:r>
            <a:r>
              <a:rPr lang="zh-CN" altLang="en-US" dirty="0"/>
              <a:t>希尔伯特矩阵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C68C1E5-25CC-41CB-9514-7C0AA7F45112}"/>
                  </a:ext>
                </a:extLst>
              </p:cNvPr>
              <p:cNvSpPr txBox="1"/>
              <p:nvPr/>
            </p:nvSpPr>
            <p:spPr>
              <a:xfrm>
                <a:off x="5410178" y="1381638"/>
                <a:ext cx="1870897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C68C1E5-25CC-41CB-9514-7C0AA7F45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178" y="1381638"/>
                <a:ext cx="1870897" cy="568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DEE9CDD-D34F-4418-AF6E-0B1341DD0B29}"/>
              </a:ext>
            </a:extLst>
          </p:cNvPr>
          <p:cNvSpPr txBox="1"/>
          <p:nvPr/>
        </p:nvSpPr>
        <p:spPr>
          <a:xfrm>
            <a:off x="764166" y="2057436"/>
            <a:ext cx="48746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s=10;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H = zeros(s);</a:t>
            </a:r>
            <a:endParaRPr lang="zh-CN" alt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ii =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1:s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jj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1:s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H(ii,jj) = 1/(ii+jj-1);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00A47F-43B6-4EC8-BA63-506B6C632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68" y="2286030"/>
            <a:ext cx="2362138" cy="197220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711310D-826D-4747-9AF8-9CA284B3A4CE}"/>
              </a:ext>
            </a:extLst>
          </p:cNvPr>
          <p:cNvSpPr txBox="1"/>
          <p:nvPr/>
        </p:nvSpPr>
        <p:spPr>
          <a:xfrm>
            <a:off x="685902" y="4593678"/>
            <a:ext cx="4038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问：为什么不用 </a:t>
            </a:r>
            <a:r>
              <a:rPr lang="en-US" altLang="zh-CN" dirty="0" err="1"/>
              <a:t>i</a:t>
            </a:r>
            <a:r>
              <a:rPr lang="en-US" altLang="zh-CN" dirty="0"/>
              <a:t>, j </a:t>
            </a:r>
            <a:r>
              <a:rPr lang="zh-CN" altLang="en-US" dirty="0"/>
              <a:t>反而使用 </a:t>
            </a:r>
            <a:r>
              <a:rPr lang="en-US" altLang="zh-CN" dirty="0"/>
              <a:t>ii, </a:t>
            </a:r>
            <a:r>
              <a:rPr lang="en-US" altLang="zh-CN" dirty="0" err="1"/>
              <a:t>jj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AAAE62-03FD-4BF3-9247-55B48BDB715F}"/>
              </a:ext>
            </a:extLst>
          </p:cNvPr>
          <p:cNvSpPr txBox="1"/>
          <p:nvPr/>
        </p:nvSpPr>
        <p:spPr>
          <a:xfrm>
            <a:off x="685901" y="5127064"/>
            <a:ext cx="7562895" cy="86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 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en-US" altLang="zh-CN" dirty="0">
                <a:solidFill>
                  <a:srgbClr val="C00000"/>
                </a:solidFill>
              </a:rPr>
              <a:t>, j </a:t>
            </a:r>
            <a:r>
              <a:rPr lang="zh-CN" altLang="en-US" dirty="0">
                <a:solidFill>
                  <a:srgbClr val="C00000"/>
                </a:solidFill>
              </a:rPr>
              <a:t>具有其复数特殊含义</a:t>
            </a:r>
            <a:r>
              <a:rPr lang="zh-CN" altLang="en-US" dirty="0"/>
              <a:t>，在复数编程容易引发冲突。非强制性要求，但</a:t>
            </a:r>
            <a:r>
              <a:rPr lang="zh-CN" altLang="en-US" dirty="0">
                <a:solidFill>
                  <a:srgbClr val="C00000"/>
                </a:solidFill>
              </a:rPr>
              <a:t>建议使用 </a:t>
            </a:r>
            <a:r>
              <a:rPr lang="en-US" altLang="zh-CN" dirty="0">
                <a:solidFill>
                  <a:srgbClr val="C00000"/>
                </a:solidFill>
              </a:rPr>
              <a:t>ii, </a:t>
            </a:r>
            <a:r>
              <a:rPr lang="en-US" altLang="zh-CN" dirty="0" err="1">
                <a:solidFill>
                  <a:srgbClr val="C00000"/>
                </a:solidFill>
              </a:rPr>
              <a:t>jj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或 </a:t>
            </a:r>
            <a:r>
              <a:rPr lang="en-US" altLang="zh-CN" dirty="0">
                <a:solidFill>
                  <a:srgbClr val="C00000"/>
                </a:solidFill>
              </a:rPr>
              <a:t>c, r </a:t>
            </a:r>
            <a:r>
              <a:rPr lang="zh-CN" altLang="en-US" dirty="0">
                <a:solidFill>
                  <a:srgbClr val="C00000"/>
                </a:solidFill>
              </a:rPr>
              <a:t>等其他形式代替 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en-US" altLang="zh-CN" dirty="0">
                <a:solidFill>
                  <a:srgbClr val="C00000"/>
                </a:solidFill>
              </a:rPr>
              <a:t>, j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481512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</a:t>
            </a:r>
            <a:r>
              <a:rPr lang="en-US" altLang="zh-CN" sz="2800" dirty="0">
                <a:solidFill>
                  <a:srgbClr val="C00000"/>
                </a:solidFill>
                <a:latin typeface="Tahoma" panose="020B0604030504040204" pitchFamily="34" charset="0"/>
              </a:rPr>
              <a:t> while</a:t>
            </a:r>
            <a:r>
              <a:rPr lang="zh-CN" altLang="en-US" sz="2800" dirty="0">
                <a:latin typeface="宋体" panose="02010600030101010101" pitchFamily="2" charset="-122"/>
                <a:cs typeface="Arial" panose="020B0604020202020204" pitchFamily="34" charset="0"/>
              </a:rPr>
              <a:t>结构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E10E462-338A-441F-BA00-7327870A0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0" y="1447852"/>
            <a:ext cx="3696020" cy="18823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6B7FDFD-9DE1-4DB6-8DD5-E97E966C698E}"/>
              </a:ext>
            </a:extLst>
          </p:cNvPr>
          <p:cNvSpPr txBox="1"/>
          <p:nvPr/>
        </p:nvSpPr>
        <p:spPr>
          <a:xfrm>
            <a:off x="4724396" y="2389003"/>
            <a:ext cx="3657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expression</a:t>
            </a:r>
            <a:r>
              <a:rPr lang="zh-CN" altLang="en-US" dirty="0"/>
              <a:t>来判断下一次循环是否被进行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0C12F4-C5CA-4A62-A6B9-1B1DD2DFFADD}"/>
              </a:ext>
            </a:extLst>
          </p:cNvPr>
          <p:cNvSpPr txBox="1"/>
          <p:nvPr/>
        </p:nvSpPr>
        <p:spPr>
          <a:xfrm>
            <a:off x="457308" y="3792274"/>
            <a:ext cx="6324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一般情况下，应在循环结构中</a:t>
            </a:r>
            <a:r>
              <a:rPr lang="zh-CN" altLang="en-US" dirty="0">
                <a:solidFill>
                  <a:srgbClr val="C00000"/>
                </a:solidFill>
              </a:rPr>
              <a:t>对</a:t>
            </a:r>
            <a:r>
              <a:rPr lang="en-US" altLang="zh-CN" dirty="0">
                <a:solidFill>
                  <a:srgbClr val="C00000"/>
                </a:solidFill>
              </a:rPr>
              <a:t>expression</a:t>
            </a:r>
            <a:r>
              <a:rPr lang="zh-CN" altLang="en-US" dirty="0">
                <a:solidFill>
                  <a:srgbClr val="C00000"/>
                </a:solidFill>
              </a:rPr>
              <a:t>进行更新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6BCDC9-3BDC-4760-84F6-1B572DBD9474}"/>
              </a:ext>
            </a:extLst>
          </p:cNvPr>
          <p:cNvSpPr/>
          <p:nvPr/>
        </p:nvSpPr>
        <p:spPr>
          <a:xfrm>
            <a:off x="914496" y="2236592"/>
            <a:ext cx="685782" cy="30482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E4B55-409F-40BF-A8C3-742C363EDB14}"/>
              </a:ext>
            </a:extLst>
          </p:cNvPr>
          <p:cNvSpPr/>
          <p:nvPr/>
        </p:nvSpPr>
        <p:spPr>
          <a:xfrm>
            <a:off x="914496" y="2850072"/>
            <a:ext cx="685782" cy="30482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89947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</a:t>
            </a:r>
            <a:r>
              <a:rPr lang="en-US" altLang="zh-CN" sz="2800" dirty="0">
                <a:solidFill>
                  <a:srgbClr val="C00000"/>
                </a:solidFill>
                <a:latin typeface="Tahoma" panose="020B0604030504040204" pitchFamily="34" charset="0"/>
              </a:rPr>
              <a:t> while</a:t>
            </a:r>
            <a:r>
              <a:rPr lang="zh-CN" altLang="en-US" sz="2800" dirty="0">
                <a:latin typeface="宋体" panose="02010600030101010101" pitchFamily="2" charset="-122"/>
                <a:cs typeface="Arial" panose="020B0604020202020204" pitchFamily="34" charset="0"/>
              </a:rPr>
              <a:t>结构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E8B69A-0DA3-4AA0-A8CC-CE9FEAB9691D}"/>
              </a:ext>
            </a:extLst>
          </p:cNvPr>
          <p:cNvSpPr txBox="1"/>
          <p:nvPr/>
        </p:nvSpPr>
        <p:spPr>
          <a:xfrm>
            <a:off x="685902" y="148144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具体案例：计算</a:t>
            </a:r>
            <a:r>
              <a:rPr lang="en-US" altLang="zh-CN" dirty="0"/>
              <a:t>10!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53D4DF-D3AB-4214-A5EE-85364E33B256}"/>
              </a:ext>
            </a:extLst>
          </p:cNvPr>
          <p:cNvSpPr txBox="1"/>
          <p:nvPr/>
        </p:nvSpPr>
        <p:spPr>
          <a:xfrm>
            <a:off x="731578" y="2122946"/>
            <a:ext cx="23926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n = 10;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f = n;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n &gt; 1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n = n-1;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f = f*n;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6AC130-BBAA-4A81-8C25-88757AEA3BCE}"/>
              </a:ext>
            </a:extLst>
          </p:cNvPr>
          <p:cNvSpPr txBox="1"/>
          <p:nvPr/>
        </p:nvSpPr>
        <p:spPr>
          <a:xfrm>
            <a:off x="3886218" y="2937555"/>
            <a:ext cx="426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在代码块中对判断条件进行更新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1ADCC4-472B-4FCB-B003-A888625668EE}"/>
              </a:ext>
            </a:extLst>
          </p:cNvPr>
          <p:cNvSpPr/>
          <p:nvPr/>
        </p:nvSpPr>
        <p:spPr>
          <a:xfrm>
            <a:off x="1143090" y="3000109"/>
            <a:ext cx="1447762" cy="24422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5F732EC-8920-4C05-B2F0-C9D7C317C751}"/>
              </a:ext>
            </a:extLst>
          </p:cNvPr>
          <p:cNvCxnSpPr>
            <a:endCxn id="3" idx="1"/>
          </p:cNvCxnSpPr>
          <p:nvPr/>
        </p:nvCxnSpPr>
        <p:spPr>
          <a:xfrm>
            <a:off x="2590852" y="3122221"/>
            <a:ext cx="129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2572264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矩形 443393"/>
          <p:cNvSpPr/>
          <p:nvPr/>
        </p:nvSpPr>
        <p:spPr>
          <a:xfrm>
            <a:off x="838298" y="1208723"/>
            <a:ext cx="6732588" cy="4582416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/>
          <a:lstStyle/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2</a:t>
            </a: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.1.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逻辑基础</a:t>
            </a:r>
            <a:endParaRPr lang="en-US" altLang="zh-CN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2.2. </a:t>
            </a:r>
            <a:r>
              <a:rPr lang="zh-CN" altLang="en-US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结构基础</a:t>
            </a:r>
            <a:endParaRPr lang="en-US" altLang="zh-CN" sz="2400" b="1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812800" indent="-812800" algn="just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2.3. </a:t>
            </a:r>
            <a:r>
              <a:rPr lang="zh-CN" altLang="en-US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自定义函数</a:t>
            </a:r>
          </a:p>
          <a:p>
            <a:pPr marL="812800" indent="-812800" algn="just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2.4. </a:t>
            </a:r>
            <a:r>
              <a:rPr lang="zh-CN" altLang="en-US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特殊函数</a:t>
            </a:r>
          </a:p>
          <a:p>
            <a:pPr marL="812800" indent="-812800" algn="just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2.5. </a:t>
            </a:r>
            <a:r>
              <a:rPr lang="zh-CN" altLang="en-US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常用函数</a:t>
            </a:r>
          </a:p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endParaRPr lang="zh-CN" altLang="en-US" sz="28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endParaRPr lang="zh-CN" altLang="en-US" sz="32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61404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组合控制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8DE7592-5BEB-4DC1-8E7E-CDBFBEDBBEC4}"/>
              </a:ext>
            </a:extLst>
          </p:cNvPr>
          <p:cNvSpPr txBox="1"/>
          <p:nvPr/>
        </p:nvSpPr>
        <p:spPr>
          <a:xfrm>
            <a:off x="457308" y="1495546"/>
            <a:ext cx="721771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除了在判断中对代码下一步进行控制，还具有三种特殊控制符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A74268-F1AE-4F5A-B220-B62B5F27F7FB}"/>
              </a:ext>
            </a:extLst>
          </p:cNvPr>
          <p:cNvGrpSpPr/>
          <p:nvPr/>
        </p:nvGrpSpPr>
        <p:grpSpPr>
          <a:xfrm>
            <a:off x="609704" y="2209832"/>
            <a:ext cx="4967165" cy="369332"/>
            <a:chOff x="900235" y="2259184"/>
            <a:chExt cx="4967165" cy="36933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DCEA627-DD01-4041-94B7-41BB88A6E40F}"/>
                </a:ext>
              </a:extLst>
            </p:cNvPr>
            <p:cNvSpPr txBox="1"/>
            <p:nvPr/>
          </p:nvSpPr>
          <p:spPr>
            <a:xfrm>
              <a:off x="900235" y="2259184"/>
              <a:ext cx="12334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break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5897CB-B4C8-486A-990A-2ACA5EBC3712}"/>
                </a:ext>
              </a:extLst>
            </p:cNvPr>
            <p:cNvSpPr txBox="1"/>
            <p:nvPr/>
          </p:nvSpPr>
          <p:spPr>
            <a:xfrm>
              <a:off x="2019367" y="2259184"/>
              <a:ext cx="3848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跳出循环体</a:t>
              </a:r>
              <a:endParaRPr lang="en-US" altLang="zh-CN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419E796-9208-4FE0-B774-22075AC916B8}"/>
              </a:ext>
            </a:extLst>
          </p:cNvPr>
          <p:cNvGrpSpPr/>
          <p:nvPr/>
        </p:nvGrpSpPr>
        <p:grpSpPr>
          <a:xfrm>
            <a:off x="609704" y="2702407"/>
            <a:ext cx="4967165" cy="369332"/>
            <a:chOff x="900235" y="2259184"/>
            <a:chExt cx="4967165" cy="36933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A5274E6-B3D9-4626-8938-C6D257FC2D4F}"/>
                </a:ext>
              </a:extLst>
            </p:cNvPr>
            <p:cNvSpPr txBox="1"/>
            <p:nvPr/>
          </p:nvSpPr>
          <p:spPr>
            <a:xfrm>
              <a:off x="900235" y="2259184"/>
              <a:ext cx="12334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continue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6B9260D-6750-45C8-BC79-8D6CD5ABA3B6}"/>
                </a:ext>
              </a:extLst>
            </p:cNvPr>
            <p:cNvSpPr txBox="1"/>
            <p:nvPr/>
          </p:nvSpPr>
          <p:spPr>
            <a:xfrm>
              <a:off x="2019367" y="2259184"/>
              <a:ext cx="3848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跳过本次循环</a:t>
              </a:r>
              <a:endParaRPr lang="en-US" altLang="zh-CN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B1C359-B3D9-40DF-A559-1A9185A1B3BC}"/>
              </a:ext>
            </a:extLst>
          </p:cNvPr>
          <p:cNvGrpSpPr/>
          <p:nvPr/>
        </p:nvGrpSpPr>
        <p:grpSpPr>
          <a:xfrm>
            <a:off x="609704" y="3194982"/>
            <a:ext cx="4967165" cy="369332"/>
            <a:chOff x="900235" y="2259184"/>
            <a:chExt cx="4967165" cy="36933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CAECF32-43AC-41CF-88D3-63A7658A7F6C}"/>
                </a:ext>
              </a:extLst>
            </p:cNvPr>
            <p:cNvSpPr txBox="1"/>
            <p:nvPr/>
          </p:nvSpPr>
          <p:spPr>
            <a:xfrm>
              <a:off x="900235" y="2259184"/>
              <a:ext cx="12334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return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B64DDED-1C48-4850-B334-9556E010601A}"/>
                </a:ext>
              </a:extLst>
            </p:cNvPr>
            <p:cNvSpPr txBox="1"/>
            <p:nvPr/>
          </p:nvSpPr>
          <p:spPr>
            <a:xfrm>
              <a:off x="2019367" y="2259184"/>
              <a:ext cx="3848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跳出函数体</a:t>
              </a:r>
              <a:endParaRPr lang="en-US" altLang="zh-CN" dirty="0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48B4892-B42C-48AB-92F2-DBCA00FDC2EB}"/>
              </a:ext>
            </a:extLst>
          </p:cNvPr>
          <p:cNvSpPr txBox="1"/>
          <p:nvPr/>
        </p:nvSpPr>
        <p:spPr>
          <a:xfrm>
            <a:off x="3652852" y="3114319"/>
            <a:ext cx="405897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</a:t>
            </a:r>
            <a:r>
              <a:rPr lang="en-US" altLang="zh-CN" dirty="0" err="1">
                <a:solidFill>
                  <a:srgbClr val="C00000"/>
                </a:solidFill>
              </a:rPr>
              <a:t>Matlab</a:t>
            </a:r>
            <a:r>
              <a:rPr lang="zh-CN" altLang="en-US" dirty="0">
                <a:solidFill>
                  <a:srgbClr val="C00000"/>
                </a:solidFill>
              </a:rPr>
              <a:t>的一般使用中较少应用</a:t>
            </a:r>
            <a:r>
              <a:rPr lang="en-US" altLang="zh-CN" dirty="0">
                <a:solidFill>
                  <a:srgbClr val="C00000"/>
                </a:solidFill>
              </a:rPr>
              <a:t>return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79113F-8A18-4AEE-8B55-FE72287DE9E5}"/>
              </a:ext>
            </a:extLst>
          </p:cNvPr>
          <p:cNvSpPr txBox="1"/>
          <p:nvPr/>
        </p:nvSpPr>
        <p:spPr>
          <a:xfrm>
            <a:off x="457308" y="3839953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limit = 0.8; s = 0;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1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rand;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&gt; limit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s = s +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9CD6B88-ACE0-4B61-A9F1-A9B355D89526}"/>
              </a:ext>
            </a:extLst>
          </p:cNvPr>
          <p:cNvSpPr txBox="1"/>
          <p:nvPr/>
        </p:nvSpPr>
        <p:spPr>
          <a:xfrm>
            <a:off x="4419604" y="3840815"/>
            <a:ext cx="32554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limit = 0.8; s = 0;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1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rand;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&gt; limit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continue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s = s +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2D98921-FC9B-4669-8A30-17653D8CA16E}"/>
              </a:ext>
            </a:extLst>
          </p:cNvPr>
          <p:cNvCxnSpPr/>
          <p:nvPr/>
        </p:nvCxnSpPr>
        <p:spPr>
          <a:xfrm>
            <a:off x="228714" y="3733792"/>
            <a:ext cx="831584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36BFBC2-3547-4995-A664-FD9D3647AEF4}"/>
              </a:ext>
            </a:extLst>
          </p:cNvPr>
          <p:cNvSpPr txBox="1"/>
          <p:nvPr/>
        </p:nvSpPr>
        <p:spPr>
          <a:xfrm>
            <a:off x="7391326" y="4663423"/>
            <a:ext cx="995341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死循环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249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组合控制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8DE7592-5BEB-4DC1-8E7E-CDBFBEDBBEC4}"/>
              </a:ext>
            </a:extLst>
          </p:cNvPr>
          <p:cNvSpPr txBox="1"/>
          <p:nvPr/>
        </p:nvSpPr>
        <p:spPr>
          <a:xfrm>
            <a:off x="457308" y="1495546"/>
            <a:ext cx="721771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除了在判断中对代码下一步进行控制，还具有三种特殊控制符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A74268-F1AE-4F5A-B220-B62B5F27F7FB}"/>
              </a:ext>
            </a:extLst>
          </p:cNvPr>
          <p:cNvGrpSpPr/>
          <p:nvPr/>
        </p:nvGrpSpPr>
        <p:grpSpPr>
          <a:xfrm>
            <a:off x="609704" y="2209832"/>
            <a:ext cx="4967165" cy="369332"/>
            <a:chOff x="900235" y="2259184"/>
            <a:chExt cx="4967165" cy="36933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DCEA627-DD01-4041-94B7-41BB88A6E40F}"/>
                </a:ext>
              </a:extLst>
            </p:cNvPr>
            <p:cNvSpPr txBox="1"/>
            <p:nvPr/>
          </p:nvSpPr>
          <p:spPr>
            <a:xfrm>
              <a:off x="900235" y="2259184"/>
              <a:ext cx="12334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break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5897CB-B4C8-486A-990A-2ACA5EBC3712}"/>
                </a:ext>
              </a:extLst>
            </p:cNvPr>
            <p:cNvSpPr txBox="1"/>
            <p:nvPr/>
          </p:nvSpPr>
          <p:spPr>
            <a:xfrm>
              <a:off x="2019367" y="2259184"/>
              <a:ext cx="3848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跳出循环体</a:t>
              </a:r>
              <a:endParaRPr lang="en-US" altLang="zh-CN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419E796-9208-4FE0-B774-22075AC916B8}"/>
              </a:ext>
            </a:extLst>
          </p:cNvPr>
          <p:cNvGrpSpPr/>
          <p:nvPr/>
        </p:nvGrpSpPr>
        <p:grpSpPr>
          <a:xfrm>
            <a:off x="609704" y="2702407"/>
            <a:ext cx="4967165" cy="369332"/>
            <a:chOff x="900235" y="2259184"/>
            <a:chExt cx="4967165" cy="36933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A5274E6-B3D9-4626-8938-C6D257FC2D4F}"/>
                </a:ext>
              </a:extLst>
            </p:cNvPr>
            <p:cNvSpPr txBox="1"/>
            <p:nvPr/>
          </p:nvSpPr>
          <p:spPr>
            <a:xfrm>
              <a:off x="900235" y="2259184"/>
              <a:ext cx="12334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continue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6B9260D-6750-45C8-BC79-8D6CD5ABA3B6}"/>
                </a:ext>
              </a:extLst>
            </p:cNvPr>
            <p:cNvSpPr txBox="1"/>
            <p:nvPr/>
          </p:nvSpPr>
          <p:spPr>
            <a:xfrm>
              <a:off x="2019367" y="2259184"/>
              <a:ext cx="3848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跳过本次循环</a:t>
              </a:r>
              <a:endParaRPr lang="en-US" altLang="zh-CN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B1C359-B3D9-40DF-A559-1A9185A1B3BC}"/>
              </a:ext>
            </a:extLst>
          </p:cNvPr>
          <p:cNvGrpSpPr/>
          <p:nvPr/>
        </p:nvGrpSpPr>
        <p:grpSpPr>
          <a:xfrm>
            <a:off x="609704" y="3194982"/>
            <a:ext cx="4967165" cy="369332"/>
            <a:chOff x="900235" y="2259184"/>
            <a:chExt cx="4967165" cy="36933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CAECF32-43AC-41CF-88D3-63A7658A7F6C}"/>
                </a:ext>
              </a:extLst>
            </p:cNvPr>
            <p:cNvSpPr txBox="1"/>
            <p:nvPr/>
          </p:nvSpPr>
          <p:spPr>
            <a:xfrm>
              <a:off x="900235" y="2259184"/>
              <a:ext cx="12334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return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B64DDED-1C48-4850-B334-9556E010601A}"/>
                </a:ext>
              </a:extLst>
            </p:cNvPr>
            <p:cNvSpPr txBox="1"/>
            <p:nvPr/>
          </p:nvSpPr>
          <p:spPr>
            <a:xfrm>
              <a:off x="2019367" y="2259184"/>
              <a:ext cx="3848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跳出函数体</a:t>
              </a:r>
              <a:endParaRPr lang="en-US" altLang="zh-CN" dirty="0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48B4892-B42C-48AB-92F2-DBCA00FDC2EB}"/>
              </a:ext>
            </a:extLst>
          </p:cNvPr>
          <p:cNvSpPr txBox="1"/>
          <p:nvPr/>
        </p:nvSpPr>
        <p:spPr>
          <a:xfrm>
            <a:off x="3652852" y="3114319"/>
            <a:ext cx="405897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</a:t>
            </a:r>
            <a:r>
              <a:rPr lang="en-US" altLang="zh-CN" dirty="0" err="1">
                <a:solidFill>
                  <a:srgbClr val="C00000"/>
                </a:solidFill>
              </a:rPr>
              <a:t>Matlab</a:t>
            </a:r>
            <a:r>
              <a:rPr lang="zh-CN" altLang="en-US" dirty="0">
                <a:solidFill>
                  <a:srgbClr val="C00000"/>
                </a:solidFill>
              </a:rPr>
              <a:t>的一般使用中较少应用</a:t>
            </a:r>
            <a:r>
              <a:rPr lang="en-US" altLang="zh-CN" dirty="0">
                <a:solidFill>
                  <a:srgbClr val="C00000"/>
                </a:solidFill>
              </a:rPr>
              <a:t>return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2D98921-FC9B-4669-8A30-17653D8CA16E}"/>
              </a:ext>
            </a:extLst>
          </p:cNvPr>
          <p:cNvCxnSpPr/>
          <p:nvPr/>
        </p:nvCxnSpPr>
        <p:spPr>
          <a:xfrm>
            <a:off x="228714" y="3733792"/>
            <a:ext cx="831584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F6CDAAB-8827-4910-AE4C-20209B98E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588" y="3864913"/>
            <a:ext cx="5385656" cy="2383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5207638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152276" y="478557"/>
            <a:ext cx="541005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*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交叉知识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-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循环体与矩阵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1476B95-70CF-4B41-A8BB-01711ECA4F32}"/>
              </a:ext>
            </a:extLst>
          </p:cNvPr>
          <p:cNvSpPr txBox="1"/>
          <p:nvPr/>
        </p:nvSpPr>
        <p:spPr>
          <a:xfrm>
            <a:off x="381110" y="1615627"/>
            <a:ext cx="721771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Matlab</a:t>
            </a:r>
            <a:r>
              <a:rPr lang="zh-CN" altLang="en-US" dirty="0"/>
              <a:t>具有非常优异的矩阵运算优势，能用矩阵运算则用矩阵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46A3B0-8C10-4E65-9AA6-35CF454FB351}"/>
              </a:ext>
            </a:extLst>
          </p:cNvPr>
          <p:cNvSpPr txBox="1"/>
          <p:nvPr/>
        </p:nvSpPr>
        <p:spPr>
          <a:xfrm>
            <a:off x="381110" y="2065622"/>
            <a:ext cx="721771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尽量</a:t>
            </a:r>
            <a:r>
              <a:rPr lang="zh-CN" altLang="en-US" dirty="0">
                <a:solidFill>
                  <a:srgbClr val="C00000"/>
                </a:solidFill>
              </a:rPr>
              <a:t>避免对矩阵元素进行循环遍历操作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C34157-423E-4D74-BC77-9A2CCB4530C1}"/>
              </a:ext>
            </a:extLst>
          </p:cNvPr>
          <p:cNvSpPr txBox="1"/>
          <p:nvPr/>
        </p:nvSpPr>
        <p:spPr>
          <a:xfrm>
            <a:off x="381110" y="2509687"/>
            <a:ext cx="721771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循环体中的</a:t>
            </a:r>
            <a:r>
              <a:rPr lang="zh-CN" altLang="en-US" dirty="0">
                <a:solidFill>
                  <a:srgbClr val="C00000"/>
                </a:solidFill>
              </a:rPr>
              <a:t>参量应提前预留空间，避免在循环中新建空间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957C4F-EEBE-4BCE-B0A2-B11911AFD8FF}"/>
              </a:ext>
            </a:extLst>
          </p:cNvPr>
          <p:cNvSpPr txBox="1"/>
          <p:nvPr/>
        </p:nvSpPr>
        <p:spPr>
          <a:xfrm>
            <a:off x="576134" y="3329358"/>
            <a:ext cx="35386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&gt;&gt; x=sin(0:0.001:1e5);</a:t>
            </a:r>
          </a:p>
          <a:p>
            <a:r>
              <a:rPr lang="zh-CN" altLang="en-US" dirty="0"/>
              <a:t>tic</a:t>
            </a:r>
          </a:p>
          <a:p>
            <a:r>
              <a:rPr lang="zh-CN" altLang="en-US" dirty="0"/>
              <a:t>for ii=2:(length(x)-1)</a:t>
            </a:r>
          </a:p>
          <a:p>
            <a:r>
              <a:rPr lang="zh-CN" altLang="en-US" dirty="0"/>
              <a:t>    y(ii-1)=(x(ii-1)+x(ii+1))/2;</a:t>
            </a:r>
          </a:p>
          <a:p>
            <a:r>
              <a:rPr lang="zh-CN" altLang="en-US" dirty="0"/>
              <a:t>end</a:t>
            </a:r>
          </a:p>
          <a:p>
            <a:r>
              <a:rPr lang="zh-CN" altLang="en-US" dirty="0"/>
              <a:t>toc</a:t>
            </a:r>
          </a:p>
          <a:p>
            <a:r>
              <a:rPr lang="zh-CN" altLang="en-US" dirty="0"/>
              <a:t>时间已过 </a:t>
            </a:r>
            <a:r>
              <a:rPr lang="en-US" altLang="zh-CN" dirty="0"/>
              <a:t>9.541004 </a:t>
            </a:r>
            <a:r>
              <a:rPr lang="zh-CN" altLang="en-US" dirty="0"/>
              <a:t>秒。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729968-2C84-43A3-BEBE-775A8EE59972}"/>
              </a:ext>
            </a:extLst>
          </p:cNvPr>
          <p:cNvSpPr txBox="1"/>
          <p:nvPr/>
        </p:nvSpPr>
        <p:spPr>
          <a:xfrm>
            <a:off x="4267208" y="3349461"/>
            <a:ext cx="46473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&gt;&gt; x=sin(0:0.001:1e5);</a:t>
            </a:r>
          </a:p>
          <a:p>
            <a:r>
              <a:rPr lang="zh-CN" altLang="en-US" dirty="0"/>
              <a:t>tic</a:t>
            </a:r>
          </a:p>
          <a:p>
            <a:r>
              <a:rPr lang="zh-CN" altLang="en-US" dirty="0"/>
              <a:t>y=zeros(1,length(x)-2);</a:t>
            </a:r>
          </a:p>
          <a:p>
            <a:r>
              <a:rPr lang="zh-CN" altLang="en-US" dirty="0"/>
              <a:t>for ii=2:(length(x)-1)</a:t>
            </a:r>
          </a:p>
          <a:p>
            <a:r>
              <a:rPr lang="zh-CN" altLang="en-US" dirty="0"/>
              <a:t>    y(ii-1)=(x(ii-1)+x(ii+1))/2;</a:t>
            </a:r>
          </a:p>
          <a:p>
            <a:r>
              <a:rPr lang="zh-CN" altLang="en-US" dirty="0"/>
              <a:t>end</a:t>
            </a:r>
          </a:p>
          <a:p>
            <a:r>
              <a:rPr lang="zh-CN" altLang="en-US" dirty="0"/>
              <a:t>toc</a:t>
            </a:r>
          </a:p>
          <a:p>
            <a:r>
              <a:rPr lang="zh-CN" altLang="en-US" dirty="0"/>
              <a:t>时间已过 0.695248 秒。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02234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4" grpId="0"/>
      <p:bldP spid="15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152276" y="478557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*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交叉知识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-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多线程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EEAE00-F0F4-4B13-A331-A459A03A7555}"/>
              </a:ext>
            </a:extLst>
          </p:cNvPr>
          <p:cNvSpPr txBox="1"/>
          <p:nvPr/>
        </p:nvSpPr>
        <p:spPr>
          <a:xfrm>
            <a:off x="466753" y="3277234"/>
            <a:ext cx="81437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4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fr-FR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imgfin=parfor_img(T,S,defocus_t,M,CC)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imgfin=zeros(M,2*T);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b="0" i="0" u="none" strike="noStrike" baseline="0" dirty="0" err="1">
                <a:solidFill>
                  <a:srgbClr val="0000FF"/>
                </a:solidFill>
                <a:latin typeface="Courier New" panose="02070309020205020404" pitchFamily="49" charset="0"/>
              </a:rPr>
              <a:t>parfor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jj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1:M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	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imgfin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jj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,:)=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Quick_Defocus_img_deta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0.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5,1,2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T,T,S,defocus_t,CC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4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4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476B95-70CF-4B41-A8BB-01711ECA4F32}"/>
              </a:ext>
            </a:extLst>
          </p:cNvPr>
          <p:cNvSpPr txBox="1"/>
          <p:nvPr/>
        </p:nvSpPr>
        <p:spPr>
          <a:xfrm>
            <a:off x="478400" y="1955679"/>
            <a:ext cx="721771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*</a:t>
            </a:r>
            <a:r>
              <a:rPr lang="en-US" altLang="zh-CN" dirty="0" err="1"/>
              <a:t>parfor</a:t>
            </a:r>
            <a:r>
              <a:rPr lang="zh-CN" altLang="en-US" dirty="0"/>
              <a:t>中</a:t>
            </a:r>
            <a:r>
              <a:rPr lang="zh-CN" altLang="en-US" dirty="0">
                <a:solidFill>
                  <a:srgbClr val="C00000"/>
                </a:solidFill>
              </a:rPr>
              <a:t>不能存在二级循环结构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B3E9FD-BACF-4979-BB61-A9E3FF52E858}"/>
              </a:ext>
            </a:extLst>
          </p:cNvPr>
          <p:cNvSpPr txBox="1"/>
          <p:nvPr/>
        </p:nvSpPr>
        <p:spPr>
          <a:xfrm>
            <a:off x="478400" y="2345458"/>
            <a:ext cx="721771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*</a:t>
            </a:r>
            <a:r>
              <a:rPr lang="en-US" altLang="zh-CN" dirty="0" err="1"/>
              <a:t>parfor</a:t>
            </a:r>
            <a:r>
              <a:rPr lang="zh-CN" altLang="en-US" dirty="0"/>
              <a:t>由于是并行体系，其</a:t>
            </a:r>
            <a:r>
              <a:rPr lang="zh-CN" altLang="en-US" dirty="0">
                <a:solidFill>
                  <a:srgbClr val="C00000"/>
                </a:solidFill>
              </a:rPr>
              <a:t>不同循环中数据不能冲突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1448EF-1370-472B-AA7C-BCCA0B021475}"/>
              </a:ext>
            </a:extLst>
          </p:cNvPr>
          <p:cNvSpPr txBox="1"/>
          <p:nvPr/>
        </p:nvSpPr>
        <p:spPr>
          <a:xfrm>
            <a:off x="466753" y="2717152"/>
            <a:ext cx="721771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*</a:t>
            </a:r>
            <a:r>
              <a:rPr lang="en-US" altLang="zh-CN" dirty="0" err="1"/>
              <a:t>parfor</a:t>
            </a:r>
            <a:r>
              <a:rPr lang="zh-CN" altLang="en-US" dirty="0"/>
              <a:t>中</a:t>
            </a:r>
            <a:r>
              <a:rPr lang="zh-CN" altLang="en-US" dirty="0">
                <a:solidFill>
                  <a:srgbClr val="C00000"/>
                </a:solidFill>
              </a:rPr>
              <a:t>不能使用</a:t>
            </a:r>
            <a:r>
              <a:rPr lang="en-US" altLang="zh-CN" dirty="0">
                <a:solidFill>
                  <a:srgbClr val="C00000"/>
                </a:solidFill>
              </a:rPr>
              <a:t>break/continue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88F741-24A7-436A-9F47-0545B57E1065}"/>
              </a:ext>
            </a:extLst>
          </p:cNvPr>
          <p:cNvSpPr txBox="1"/>
          <p:nvPr/>
        </p:nvSpPr>
        <p:spPr>
          <a:xfrm>
            <a:off x="445881" y="4724366"/>
            <a:ext cx="7217717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第一次使用</a:t>
            </a:r>
            <a:r>
              <a:rPr lang="en-US" altLang="zh-CN" dirty="0" err="1"/>
              <a:t>parfor</a:t>
            </a:r>
            <a:r>
              <a:rPr lang="zh-CN" altLang="en-US" dirty="0"/>
              <a:t>时需要启动线程，需要消耗一定时间；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循环占耗时主体的函数</a:t>
            </a:r>
            <a:r>
              <a:rPr lang="zh-CN" altLang="en-US" dirty="0"/>
              <a:t>中，可设计</a:t>
            </a:r>
            <a:r>
              <a:rPr lang="en-US" altLang="zh-CN" dirty="0" err="1"/>
              <a:t>parfor</a:t>
            </a:r>
            <a:r>
              <a:rPr lang="zh-CN" altLang="en-US" dirty="0"/>
              <a:t>来加速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29027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pc="200" noProof="1">
                <a:latin typeface="Tahoma" panose="020B0604030504040204" pitchFamily="34" charset="0"/>
                <a:ea typeface="隶书" panose="02010509060101010101" pitchFamily="49" charset="-122"/>
              </a:rPr>
              <a:t>自定义函数</a:t>
            </a: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391134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      M-File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22218A5-E427-4CEE-A5E5-D7D281B988BA}"/>
              </a:ext>
            </a:extLst>
          </p:cNvPr>
          <p:cNvSpPr txBox="1"/>
          <p:nvPr/>
        </p:nvSpPr>
        <p:spPr>
          <a:xfrm>
            <a:off x="381110" y="1401834"/>
            <a:ext cx="7695998" cy="2942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尽管完全在MATLAB命令行中进行许多有用的计算，但迟早需要编写M文件。它们是其他编程语言中程序、函数、子程序和过程的等价物。将一系列命令收集到一个M文件中会带来很多可能性，包括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• 通过编辑文件而不是重新键入一长串命令来实现算法，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• 对数值实验进行永久记录，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• 建立日后可重复使用的公用设施，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• 与他人交换M文件。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4BF243-758E-4CC3-92EF-2E67207B3925}"/>
              </a:ext>
            </a:extLst>
          </p:cNvPr>
          <p:cNvSpPr txBox="1"/>
          <p:nvPr/>
        </p:nvSpPr>
        <p:spPr>
          <a:xfrm>
            <a:off x="381110" y="4419574"/>
            <a:ext cx="7695998" cy="1280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M-File</a:t>
            </a:r>
            <a:r>
              <a:rPr lang="zh-CN" altLang="en-US" dirty="0"/>
              <a:t>的两种主要形式</a:t>
            </a:r>
            <a:endParaRPr lang="zh-CN" altLang="en-US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• 脚本：可直接运行、编辑、调试的一组代码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• 函数：进行特定输入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输出的一组代码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95281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228474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   2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函数格式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12BB342-7D85-4304-9EA5-D79586D02051}"/>
              </a:ext>
            </a:extLst>
          </p:cNvPr>
          <p:cNvSpPr txBox="1"/>
          <p:nvPr/>
        </p:nvSpPr>
        <p:spPr>
          <a:xfrm>
            <a:off x="385371" y="2005979"/>
            <a:ext cx="79245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function[</a:t>
            </a:r>
            <a:r>
              <a:rPr lang="zh-CN" altLang="en-US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输出形参表</a:t>
            </a:r>
            <a:r>
              <a:rPr lang="en-US" altLang="zh-CN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: </a:t>
            </a:r>
            <a:r>
              <a:rPr lang="en-US" altLang="zh-CN" sz="1800" b="0" i="0" u="none" strike="noStrike" baseline="0" dirty="0" err="1">
                <a:solidFill>
                  <a:srgbClr val="00B0F0"/>
                </a:solidFill>
                <a:latin typeface="Courier New" panose="02070309020205020404" pitchFamily="49" charset="0"/>
              </a:rPr>
              <a:t>output1</a:t>
            </a:r>
            <a:r>
              <a:rPr lang="en-US" altLang="zh-CN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, ...,</a:t>
            </a:r>
            <a:r>
              <a:rPr lang="en-US" altLang="zh-CN" sz="1800" b="0" i="0" u="none" strike="noStrike" baseline="0" dirty="0" err="1">
                <a:solidFill>
                  <a:srgbClr val="00B0F0"/>
                </a:solidFill>
                <a:latin typeface="Courier New" panose="02070309020205020404" pitchFamily="49" charset="0"/>
              </a:rPr>
              <a:t>outptn</a:t>
            </a:r>
            <a:r>
              <a:rPr lang="en-US" altLang="zh-CN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] = </a:t>
            </a:r>
            <a:r>
              <a:rPr lang="zh-CN" altLang="en-US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函数名</a:t>
            </a:r>
            <a:r>
              <a:rPr lang="en-US" altLang="zh-CN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(</a:t>
            </a:r>
            <a:r>
              <a:rPr lang="zh-CN" altLang="en-US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输入形参表</a:t>
            </a:r>
            <a:r>
              <a:rPr lang="en-US" altLang="zh-CN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: </a:t>
            </a:r>
            <a:r>
              <a:rPr lang="en-US" altLang="zh-CN" sz="1800" b="0" i="0" u="none" strike="noStrike" baseline="0" dirty="0" err="1">
                <a:solidFill>
                  <a:srgbClr val="00B0F0"/>
                </a:solidFill>
                <a:latin typeface="Courier New" panose="02070309020205020404" pitchFamily="49" charset="0"/>
              </a:rPr>
              <a:t>input1</a:t>
            </a:r>
            <a:r>
              <a:rPr lang="en-US" altLang="zh-CN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, ... , </a:t>
            </a:r>
            <a:r>
              <a:rPr lang="en-US" altLang="zh-CN" sz="1800" b="0" i="0" u="none" strike="noStrike" baseline="0" dirty="0" err="1">
                <a:solidFill>
                  <a:srgbClr val="00B0F0"/>
                </a:solidFill>
                <a:latin typeface="Courier New" panose="02070309020205020404" pitchFamily="49" charset="0"/>
              </a:rPr>
              <a:t>inputn</a:t>
            </a:r>
            <a:r>
              <a:rPr lang="en-US" altLang="zh-CN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) </a:t>
            </a:r>
          </a:p>
          <a:p>
            <a:endParaRPr lang="en-US" altLang="zh-CN" dirty="0">
              <a:solidFill>
                <a:srgbClr val="00B0F0"/>
              </a:solidFill>
              <a:latin typeface="Courier New" panose="02070309020205020404" pitchFamily="49" charset="0"/>
            </a:endParaRPr>
          </a:p>
          <a:p>
            <a:r>
              <a:rPr lang="zh-CN" altLang="en-US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函数体代码部分</a:t>
            </a:r>
            <a:endParaRPr lang="en-US" altLang="zh-CN" sz="1800" b="0" i="0" u="none" strike="noStrike" baseline="0" dirty="0">
              <a:solidFill>
                <a:srgbClr val="00B0F0"/>
              </a:solidFill>
              <a:latin typeface="Courier New" panose="02070309020205020404" pitchFamily="49" charset="0"/>
            </a:endParaRPr>
          </a:p>
          <a:p>
            <a:endParaRPr lang="zh-CN" altLang="en-US" sz="1800" b="0" i="0" u="none" strike="noStrike" baseline="0" dirty="0">
              <a:solidFill>
                <a:srgbClr val="00B0F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B0F0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00462-07D0-4BBE-ABD7-C1F350BC18B1}"/>
              </a:ext>
            </a:extLst>
          </p:cNvPr>
          <p:cNvSpPr txBox="1"/>
          <p:nvPr/>
        </p:nvSpPr>
        <p:spPr>
          <a:xfrm>
            <a:off x="418034" y="143476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基本格式：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07F45D-47F0-44A0-84A2-6FEDE051F792}"/>
              </a:ext>
            </a:extLst>
          </p:cNvPr>
          <p:cNvSpPr txBox="1"/>
          <p:nvPr/>
        </p:nvSpPr>
        <p:spPr>
          <a:xfrm>
            <a:off x="381110" y="3944971"/>
            <a:ext cx="8229384" cy="86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函数需存为</a:t>
            </a:r>
            <a:r>
              <a:rPr lang="en-US" altLang="zh-CN" dirty="0"/>
              <a:t>m</a:t>
            </a:r>
            <a:r>
              <a:rPr lang="zh-CN" altLang="en-US" dirty="0"/>
              <a:t>文件，命名默认为函数名。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*</a:t>
            </a:r>
            <a:r>
              <a:rPr lang="zh-CN" altLang="en-US" dirty="0">
                <a:solidFill>
                  <a:srgbClr val="FF0000"/>
                </a:solidFill>
              </a:rPr>
              <a:t>不要随意改动文件名字，否则将产生调用问题。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24481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228474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   2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函数格式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D4A7354-47EC-4C79-8CDA-194AD576B135}"/>
              </a:ext>
            </a:extLst>
          </p:cNvPr>
          <p:cNvSpPr txBox="1"/>
          <p:nvPr/>
        </p:nvSpPr>
        <p:spPr>
          <a:xfrm>
            <a:off x="685902" y="148144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具体案例：获取数列最大值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AFDF4C-6FF9-43C0-96A6-D039050B9E29}"/>
              </a:ext>
            </a:extLst>
          </p:cNvPr>
          <p:cNvSpPr txBox="1"/>
          <p:nvPr/>
        </p:nvSpPr>
        <p:spPr>
          <a:xfrm>
            <a:off x="838298" y="1961330"/>
            <a:ext cx="46875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my_max.m</a:t>
            </a:r>
            <a:endParaRPr lang="en-US" altLang="zh-CN" sz="1800" b="0" i="0" u="none" strike="noStrike" baseline="0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maxval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]=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my_max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(L)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maxval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=L(1);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ii=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2:length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(L)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maxval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&lt;L(ii)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maxval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=L(ii);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52CCE2-7248-4E28-A3E7-D9D111ECBDF8}"/>
              </a:ext>
            </a:extLst>
          </p:cNvPr>
          <p:cNvSpPr txBox="1"/>
          <p:nvPr/>
        </p:nvSpPr>
        <p:spPr>
          <a:xfrm>
            <a:off x="685902" y="4631863"/>
            <a:ext cx="46875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&gt;&gt; </a:t>
            </a:r>
            <a:r>
              <a:rPr lang="en-US" altLang="zh-CN" dirty="0" err="1"/>
              <a:t>my_max</a:t>
            </a:r>
            <a:r>
              <a:rPr lang="en-US" altLang="zh-CN" dirty="0"/>
              <a:t>(1:100)</a:t>
            </a:r>
          </a:p>
          <a:p>
            <a:endParaRPr lang="en-US" altLang="zh-CN" dirty="0"/>
          </a:p>
          <a:p>
            <a:r>
              <a:rPr lang="en-US" altLang="zh-CN" dirty="0"/>
              <a:t>         100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8D9561-691B-453E-95A5-8DB1DE3C98A8}"/>
              </a:ext>
            </a:extLst>
          </p:cNvPr>
          <p:cNvSpPr txBox="1"/>
          <p:nvPr/>
        </p:nvSpPr>
        <p:spPr>
          <a:xfrm>
            <a:off x="3352832" y="5369846"/>
            <a:ext cx="5562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如果</a:t>
            </a:r>
            <a:r>
              <a:rPr lang="en-US" altLang="zh-CN" b="1" dirty="0" err="1">
                <a:solidFill>
                  <a:srgbClr val="C00000"/>
                </a:solidFill>
              </a:rPr>
              <a:t>Matlab</a:t>
            </a:r>
            <a:r>
              <a:rPr lang="zh-CN" altLang="en-US" b="1" dirty="0">
                <a:solidFill>
                  <a:srgbClr val="C00000"/>
                </a:solidFill>
              </a:rPr>
              <a:t>有该功能的函数，应避免自己重新实现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24250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228474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   3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输入输出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4CDB7C-170A-4CEC-B359-DB1599ADE614}"/>
              </a:ext>
            </a:extLst>
          </p:cNvPr>
          <p:cNvSpPr txBox="1"/>
          <p:nvPr/>
        </p:nvSpPr>
        <p:spPr>
          <a:xfrm>
            <a:off x="685902" y="148144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如需要默认输入值，则需要通过输入参量进行控制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8FE5C1-D8F8-433C-8D6F-71AD47663C09}"/>
              </a:ext>
            </a:extLst>
          </p:cNvPr>
          <p:cNvSpPr txBox="1"/>
          <p:nvPr/>
        </p:nvSpPr>
        <p:spPr>
          <a:xfrm>
            <a:off x="696022" y="1916698"/>
            <a:ext cx="468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nargin</a:t>
            </a:r>
            <a:r>
              <a:rPr lang="en-US" altLang="zh-CN" dirty="0">
                <a:solidFill>
                  <a:srgbClr val="C00000"/>
                </a:solidFill>
              </a:rPr>
              <a:t> : </a:t>
            </a:r>
            <a:r>
              <a:rPr lang="zh-CN" altLang="en-US" dirty="0">
                <a:solidFill>
                  <a:srgbClr val="C00000"/>
                </a:solidFill>
              </a:rPr>
              <a:t>输入参量的个数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56921A8-F95D-4BA3-9A55-D25278A66F05}"/>
              </a:ext>
            </a:extLst>
          </p:cNvPr>
          <p:cNvSpPr txBox="1"/>
          <p:nvPr/>
        </p:nvSpPr>
        <p:spPr>
          <a:xfrm>
            <a:off x="685902" y="2438426"/>
            <a:ext cx="46875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c =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addme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a,b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switch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nargin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case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2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c = a + b;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case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1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c = a + a;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otherwise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c = 0;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1B615E-2900-44DF-AB61-B28839552379}"/>
              </a:ext>
            </a:extLst>
          </p:cNvPr>
          <p:cNvSpPr txBox="1"/>
          <p:nvPr/>
        </p:nvSpPr>
        <p:spPr>
          <a:xfrm>
            <a:off x="4568874" y="3041924"/>
            <a:ext cx="3869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仅输入一个变量，输出其自身相加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986F40-2CE5-4B7C-B64E-04B6DA064267}"/>
              </a:ext>
            </a:extLst>
          </p:cNvPr>
          <p:cNvSpPr txBox="1"/>
          <p:nvPr/>
        </p:nvSpPr>
        <p:spPr>
          <a:xfrm>
            <a:off x="4588608" y="3477181"/>
            <a:ext cx="3869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输入两个变量时，输出两个值相加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8269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228474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   3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输入输出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4CDB7C-170A-4CEC-B359-DB1599ADE614}"/>
              </a:ext>
            </a:extLst>
          </p:cNvPr>
          <p:cNvSpPr txBox="1"/>
          <p:nvPr/>
        </p:nvSpPr>
        <p:spPr>
          <a:xfrm>
            <a:off x="685902" y="148144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如需要默认输入值，则需要通过输入参量进行控制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8FE5C1-D8F8-433C-8D6F-71AD47663C09}"/>
              </a:ext>
            </a:extLst>
          </p:cNvPr>
          <p:cNvSpPr txBox="1"/>
          <p:nvPr/>
        </p:nvSpPr>
        <p:spPr>
          <a:xfrm>
            <a:off x="696022" y="1916698"/>
            <a:ext cx="468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nargin</a:t>
            </a:r>
            <a:r>
              <a:rPr lang="en-US" altLang="zh-CN" dirty="0">
                <a:solidFill>
                  <a:srgbClr val="C00000"/>
                </a:solidFill>
              </a:rPr>
              <a:t> : </a:t>
            </a:r>
            <a:r>
              <a:rPr lang="zh-CN" altLang="en-US" dirty="0">
                <a:solidFill>
                  <a:srgbClr val="C00000"/>
                </a:solidFill>
              </a:rPr>
              <a:t>输入参量的个数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56921A8-F95D-4BA3-9A55-D25278A66F05}"/>
              </a:ext>
            </a:extLst>
          </p:cNvPr>
          <p:cNvSpPr txBox="1"/>
          <p:nvPr/>
        </p:nvSpPr>
        <p:spPr>
          <a:xfrm>
            <a:off x="685902" y="2438426"/>
            <a:ext cx="46875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c =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addme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a,b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nargin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==1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b=1;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c=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a+b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1B615E-2900-44DF-AB61-B28839552379}"/>
              </a:ext>
            </a:extLst>
          </p:cNvPr>
          <p:cNvSpPr txBox="1"/>
          <p:nvPr/>
        </p:nvSpPr>
        <p:spPr>
          <a:xfrm>
            <a:off x="4038614" y="3041924"/>
            <a:ext cx="439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仅输入一个变量，第二个变量默认为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3C98DD-EFEB-43F1-801C-513A64C50A10}"/>
              </a:ext>
            </a:extLst>
          </p:cNvPr>
          <p:cNvSpPr txBox="1"/>
          <p:nvPr/>
        </p:nvSpPr>
        <p:spPr>
          <a:xfrm>
            <a:off x="609704" y="4562388"/>
            <a:ext cx="439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代入变量时，</a:t>
            </a:r>
            <a:r>
              <a:rPr lang="zh-CN" altLang="en-US" dirty="0">
                <a:solidFill>
                  <a:srgbClr val="C00000"/>
                </a:solidFill>
              </a:rPr>
              <a:t>排序靠前的参量先被赋值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652462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逻辑基础</a:t>
            </a: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481764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228474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   3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输入输出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4CDB7C-170A-4CEC-B359-DB1599ADE614}"/>
              </a:ext>
            </a:extLst>
          </p:cNvPr>
          <p:cNvSpPr txBox="1"/>
          <p:nvPr/>
        </p:nvSpPr>
        <p:spPr>
          <a:xfrm>
            <a:off x="685902" y="148144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忽略不想要的输出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8FE5C1-D8F8-433C-8D6F-71AD47663C09}"/>
              </a:ext>
            </a:extLst>
          </p:cNvPr>
          <p:cNvSpPr txBox="1"/>
          <p:nvPr/>
        </p:nvSpPr>
        <p:spPr>
          <a:xfrm>
            <a:off x="696022" y="1916698"/>
            <a:ext cx="468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~</a:t>
            </a:r>
            <a:r>
              <a:rPr lang="zh-CN" altLang="en-US" dirty="0">
                <a:solidFill>
                  <a:srgbClr val="C00000"/>
                </a:solidFill>
              </a:rPr>
              <a:t>表达式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56921A8-F95D-4BA3-9A55-D25278A66F05}"/>
              </a:ext>
            </a:extLst>
          </p:cNvPr>
          <p:cNvSpPr txBox="1"/>
          <p:nvPr/>
        </p:nvSpPr>
        <p:spPr>
          <a:xfrm>
            <a:off x="685902" y="2438426"/>
            <a:ext cx="46875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c1,c2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opme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a,b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nargin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&lt;2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b=1;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c1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a+b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c2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a+b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3C98DD-EFEB-43F1-801C-513A64C50A10}"/>
              </a:ext>
            </a:extLst>
          </p:cNvPr>
          <p:cNvSpPr txBox="1"/>
          <p:nvPr/>
        </p:nvSpPr>
        <p:spPr>
          <a:xfrm>
            <a:off x="609704" y="4876762"/>
            <a:ext cx="701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通过</a:t>
            </a:r>
            <a:r>
              <a:rPr lang="en-US" altLang="zh-CN" dirty="0">
                <a:solidFill>
                  <a:srgbClr val="C00000"/>
                </a:solidFill>
              </a:rPr>
              <a:t>~</a:t>
            </a:r>
            <a:r>
              <a:rPr lang="zh-CN" altLang="en-US" dirty="0">
                <a:solidFill>
                  <a:srgbClr val="C00000"/>
                </a:solidFill>
              </a:rPr>
              <a:t>表达式可以选择自己需要的输出，节省内存空间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5B65F6-32A1-436C-B3AA-1DB353E69569}"/>
              </a:ext>
            </a:extLst>
          </p:cNvPr>
          <p:cNvSpPr txBox="1"/>
          <p:nvPr/>
        </p:nvSpPr>
        <p:spPr>
          <a:xfrm>
            <a:off x="5486376" y="2438426"/>
            <a:ext cx="29030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&gt;&gt; [~,a]=opme(1,4)</a:t>
            </a:r>
          </a:p>
          <a:p>
            <a:r>
              <a:rPr lang="zh-CN" altLang="en-US" dirty="0"/>
              <a:t>a =</a:t>
            </a:r>
          </a:p>
          <a:p>
            <a:r>
              <a:rPr lang="zh-CN" altLang="en-US" dirty="0"/>
              <a:t>     5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&gt;&gt;</a:t>
            </a:r>
            <a:r>
              <a:rPr lang="en-US" altLang="zh-CN" dirty="0"/>
              <a:t>[a,~]=</a:t>
            </a:r>
            <a:r>
              <a:rPr lang="en-US" altLang="zh-CN" dirty="0" err="1"/>
              <a:t>opme</a:t>
            </a:r>
            <a:r>
              <a:rPr lang="en-US" altLang="zh-CN" dirty="0"/>
              <a:t>(1,4)</a:t>
            </a:r>
          </a:p>
          <a:p>
            <a:r>
              <a:rPr lang="en-US" altLang="zh-CN" dirty="0"/>
              <a:t>a =</a:t>
            </a:r>
          </a:p>
          <a:p>
            <a:r>
              <a:rPr lang="en-US" altLang="zh-CN" dirty="0"/>
              <a:t>    -3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61226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1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pc="200" noProof="1">
                <a:latin typeface="Tahoma" panose="020B0604030504040204" pitchFamily="34" charset="0"/>
                <a:ea typeface="隶书" panose="02010509060101010101" pitchFamily="49" charset="-122"/>
              </a:rPr>
              <a:t>特殊形式</a:t>
            </a: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070060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228474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   1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函数句柄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4CDB7C-170A-4CEC-B359-DB1599ADE614}"/>
              </a:ext>
            </a:extLst>
          </p:cNvPr>
          <p:cNvSpPr txBox="1"/>
          <p:nvPr/>
        </p:nvSpPr>
        <p:spPr>
          <a:xfrm>
            <a:off x="685902" y="148144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/>
              <a:t>@</a:t>
            </a:r>
            <a:r>
              <a:rPr lang="zh-CN" altLang="en-US" dirty="0"/>
              <a:t>来创建函数句柄，从而调用函数或将函数作为变量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64565A-C909-4AE0-8DB7-A0128B435B3A}"/>
              </a:ext>
            </a:extLst>
          </p:cNvPr>
          <p:cNvSpPr txBox="1"/>
          <p:nvPr/>
        </p:nvSpPr>
        <p:spPr>
          <a:xfrm>
            <a:off x="1143090" y="1978616"/>
            <a:ext cx="25145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&gt;&gt; fun1=@opme;</a:t>
            </a:r>
          </a:p>
          <a:p>
            <a:r>
              <a:rPr lang="zh-CN" altLang="en-US" dirty="0"/>
              <a:t>[a,b]=fun1(1,1)</a:t>
            </a:r>
          </a:p>
          <a:p>
            <a:r>
              <a:rPr lang="zh-CN" altLang="en-US" dirty="0"/>
              <a:t>a =</a:t>
            </a:r>
          </a:p>
          <a:p>
            <a:r>
              <a:rPr lang="zh-CN" altLang="en-US" dirty="0"/>
              <a:t>     0</a:t>
            </a:r>
          </a:p>
          <a:p>
            <a:r>
              <a:rPr lang="zh-CN" altLang="en-US" dirty="0"/>
              <a:t>b =</a:t>
            </a:r>
          </a:p>
          <a:p>
            <a:r>
              <a:rPr lang="zh-CN" altLang="en-US" dirty="0"/>
              <a:t>     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24FB85-E45C-4E27-95C1-7B6D35CBE144}"/>
              </a:ext>
            </a:extLst>
          </p:cNvPr>
          <p:cNvSpPr txBox="1"/>
          <p:nvPr/>
        </p:nvSpPr>
        <p:spPr>
          <a:xfrm>
            <a:off x="1143090" y="4343376"/>
            <a:ext cx="46875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&gt;&gt; fun2=@(x,y)(x+y);</a:t>
            </a:r>
          </a:p>
          <a:p>
            <a:r>
              <a:rPr lang="zh-CN" altLang="en-US" dirty="0"/>
              <a:t>fun2(1,1)</a:t>
            </a:r>
          </a:p>
          <a:p>
            <a:endParaRPr lang="zh-CN" altLang="en-US" dirty="0"/>
          </a:p>
          <a:p>
            <a:r>
              <a:rPr lang="zh-CN" altLang="en-US" dirty="0"/>
              <a:t>ans =</a:t>
            </a:r>
          </a:p>
          <a:p>
            <a:r>
              <a:rPr lang="zh-CN" altLang="en-US" dirty="0"/>
              <a:t>     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EB66DF2-DC5A-465A-BB0B-4DCB8F684A74}"/>
              </a:ext>
            </a:extLst>
          </p:cNvPr>
          <p:cNvSpPr txBox="1"/>
          <p:nvPr/>
        </p:nvSpPr>
        <p:spPr>
          <a:xfrm>
            <a:off x="685902" y="3860785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/>
              <a:t>@</a:t>
            </a:r>
            <a:r>
              <a:rPr lang="zh-CN" altLang="en-US" dirty="0"/>
              <a:t>来创建匿名函数，减少</a:t>
            </a:r>
            <a:r>
              <a:rPr lang="en-US" altLang="zh-CN" dirty="0"/>
              <a:t>M</a:t>
            </a:r>
            <a:r>
              <a:rPr lang="zh-CN" altLang="en-US" dirty="0"/>
              <a:t>文件的创建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7481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228474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  2 eval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表达式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4CDB7C-170A-4CEC-B359-DB1599ADE614}"/>
              </a:ext>
            </a:extLst>
          </p:cNvPr>
          <p:cNvSpPr txBox="1"/>
          <p:nvPr/>
        </p:nvSpPr>
        <p:spPr>
          <a:xfrm>
            <a:off x="685902" y="148144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/>
              <a:t>eval</a:t>
            </a:r>
            <a:r>
              <a:rPr lang="zh-CN" altLang="en-US" dirty="0"/>
              <a:t>来大幅降低代码行数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64565A-C909-4AE0-8DB7-A0128B435B3A}"/>
              </a:ext>
            </a:extLst>
          </p:cNvPr>
          <p:cNvSpPr txBox="1"/>
          <p:nvPr/>
        </p:nvSpPr>
        <p:spPr>
          <a:xfrm>
            <a:off x="685901" y="2486898"/>
            <a:ext cx="571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Exp_1=</a:t>
            </a:r>
            <a:r>
              <a:rPr lang="en-US" dirty="0" err="1"/>
              <a:t>readallimage</a:t>
            </a:r>
            <a:r>
              <a:rPr lang="en-US" dirty="0"/>
              <a:t>('C:\Users\','*.bmp',0);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A302FD-7F59-49C7-837C-A89A40DE2D06}"/>
              </a:ext>
            </a:extLst>
          </p:cNvPr>
          <p:cNvSpPr txBox="1"/>
          <p:nvPr/>
        </p:nvSpPr>
        <p:spPr>
          <a:xfrm>
            <a:off x="685901" y="203270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实例：读取图片并分别建立变量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93153D-1956-4060-83BF-D7E1D674000C}"/>
              </a:ext>
            </a:extLst>
          </p:cNvPr>
          <p:cNvSpPr/>
          <p:nvPr/>
        </p:nvSpPr>
        <p:spPr>
          <a:xfrm>
            <a:off x="685901" y="3124208"/>
            <a:ext cx="29717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I1==Exp_1(:,:,1);</a:t>
            </a:r>
          </a:p>
          <a:p>
            <a:r>
              <a:rPr lang="en-US" dirty="0"/>
              <a:t>I2==Exp_1(:,:,2);</a:t>
            </a:r>
          </a:p>
          <a:p>
            <a:r>
              <a:rPr lang="en-US" dirty="0"/>
              <a:t>I3==Exp_1(:,:,3);</a:t>
            </a:r>
          </a:p>
          <a:p>
            <a:r>
              <a:rPr lang="en-US" dirty="0"/>
              <a:t>I4==Exp_1(:,:,4);</a:t>
            </a:r>
          </a:p>
          <a:p>
            <a:r>
              <a:rPr lang="en-US" dirty="0"/>
              <a:t>I5==Exp_1(:,:,5);</a:t>
            </a:r>
          </a:p>
          <a:p>
            <a:r>
              <a:rPr lang="en-US" dirty="0"/>
              <a:t>I6==Exp_1(:,:,6);</a:t>
            </a:r>
          </a:p>
          <a:p>
            <a:r>
              <a:rPr lang="en-US" dirty="0"/>
              <a:t>I7==Exp_1(:,:,7);</a:t>
            </a:r>
          </a:p>
          <a:p>
            <a:r>
              <a:rPr lang="en-US" dirty="0"/>
              <a:t>I8==Exp_1(:,:,8);</a:t>
            </a:r>
          </a:p>
          <a:p>
            <a:r>
              <a:rPr lang="en-US" dirty="0"/>
              <a:t>I9==Exp_1(:,:,9);</a:t>
            </a:r>
          </a:p>
          <a:p>
            <a:r>
              <a:rPr lang="en-US" dirty="0"/>
              <a:t>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8428A2-83C2-4CDE-8DE3-DB98E4F4F813}"/>
              </a:ext>
            </a:extLst>
          </p:cNvPr>
          <p:cNvSpPr/>
          <p:nvPr/>
        </p:nvSpPr>
        <p:spPr>
          <a:xfrm>
            <a:off x="3429030" y="3886188"/>
            <a:ext cx="57149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ii=1:20</a:t>
            </a:r>
            <a:r>
              <a:rPr lang="pt-BR" dirty="0"/>
              <a:t>   </a:t>
            </a:r>
          </a:p>
          <a:p>
            <a:r>
              <a:rPr lang="pt-BR" dirty="0"/>
              <a:t>     eval(['I',num2str(ii),'=Exp_1(:,:,',num2str(ii),');'])</a:t>
            </a:r>
          </a:p>
          <a:p>
            <a:r>
              <a:rPr lang="en-US" dirty="0"/>
              <a:t>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337881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228474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  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符号运算式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4CDB7C-170A-4CEC-B359-DB1599ADE614}"/>
              </a:ext>
            </a:extLst>
          </p:cNvPr>
          <p:cNvSpPr txBox="1"/>
          <p:nvPr/>
        </p:nvSpPr>
        <p:spPr>
          <a:xfrm>
            <a:off x="685902" y="148144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 err="1"/>
              <a:t>syms</a:t>
            </a:r>
            <a:r>
              <a:rPr lang="zh-CN" altLang="en-US" dirty="0"/>
              <a:t>构建函数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64565A-C909-4AE0-8DB7-A0128B435B3A}"/>
              </a:ext>
            </a:extLst>
          </p:cNvPr>
          <p:cNvSpPr txBox="1"/>
          <p:nvPr/>
        </p:nvSpPr>
        <p:spPr>
          <a:xfrm>
            <a:off x="762100" y="3048010"/>
            <a:ext cx="3428911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syms</a:t>
            </a:r>
            <a:r>
              <a:rPr lang="en-US" dirty="0"/>
              <a:t> x1 x2</a:t>
            </a:r>
          </a:p>
          <a:p>
            <a:pPr>
              <a:lnSpc>
                <a:spcPct val="150000"/>
              </a:lnSpc>
            </a:pPr>
            <a:r>
              <a:rPr lang="en-US" dirty="0"/>
              <a:t>f=x1*x2;</a:t>
            </a:r>
          </a:p>
          <a:p>
            <a:pPr>
              <a:lnSpc>
                <a:spcPct val="150000"/>
              </a:lnSpc>
            </a:pPr>
            <a:r>
              <a:rPr lang="en-US" dirty="0"/>
              <a:t>subs(f,[x1,x2],[4,5])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A302FD-7F59-49C7-837C-A89A40DE2D06}"/>
              </a:ext>
            </a:extLst>
          </p:cNvPr>
          <p:cNvSpPr txBox="1"/>
          <p:nvPr/>
        </p:nvSpPr>
        <p:spPr>
          <a:xfrm>
            <a:off x="685901" y="2032701"/>
            <a:ext cx="756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实例：建立快捷函数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AF63168-64EA-43F9-9B4D-2BBD569F1C19}"/>
              </a:ext>
            </a:extLst>
          </p:cNvPr>
          <p:cNvSpPr txBox="1"/>
          <p:nvPr/>
        </p:nvSpPr>
        <p:spPr>
          <a:xfrm>
            <a:off x="762101" y="2587703"/>
            <a:ext cx="3809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x1,x2</a:t>
            </a:r>
            <a:r>
              <a:rPr lang="zh-CN" altLang="en-US" dirty="0"/>
              <a:t>保留符号特性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2512A8-8F7B-4CC2-9970-800D8B8A783D}"/>
              </a:ext>
            </a:extLst>
          </p:cNvPr>
          <p:cNvSpPr txBox="1"/>
          <p:nvPr/>
        </p:nvSpPr>
        <p:spPr>
          <a:xfrm>
            <a:off x="4343406" y="2587703"/>
            <a:ext cx="3809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x1,x2</a:t>
            </a:r>
            <a:r>
              <a:rPr lang="zh-CN" altLang="en-US" dirty="0"/>
              <a:t>不保留符号特性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2DCAE7-E586-42E2-8EEC-2CE618110C2F}"/>
              </a:ext>
            </a:extLst>
          </p:cNvPr>
          <p:cNvSpPr/>
          <p:nvPr/>
        </p:nvSpPr>
        <p:spPr>
          <a:xfrm>
            <a:off x="4343406" y="2990651"/>
            <a:ext cx="4572000" cy="21133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syms</a:t>
            </a:r>
            <a:r>
              <a:rPr lang="en-US" dirty="0"/>
              <a:t> x1 x2</a:t>
            </a:r>
          </a:p>
          <a:p>
            <a:pPr>
              <a:lnSpc>
                <a:spcPct val="150000"/>
              </a:lnSpc>
            </a:pPr>
            <a:r>
              <a:rPr lang="en-US" dirty="0"/>
              <a:t>f=x1*x2;</a:t>
            </a:r>
          </a:p>
          <a:p>
            <a:pPr>
              <a:lnSpc>
                <a:spcPct val="150000"/>
              </a:lnSpc>
            </a:pPr>
            <a:r>
              <a:rPr lang="en-US" dirty="0"/>
              <a:t>x1=4;x2=5;</a:t>
            </a:r>
          </a:p>
          <a:p>
            <a:pPr>
              <a:lnSpc>
                <a:spcPct val="150000"/>
              </a:lnSpc>
            </a:pPr>
            <a:r>
              <a:rPr lang="en-US" dirty="0"/>
              <a:t>subs(f)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eval</a:t>
            </a:r>
            <a:r>
              <a:rPr lang="en-US" dirty="0"/>
              <a:t>(f)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1168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逻辑变量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562065A-4007-4D76-92A3-40FDF98596B8}"/>
              </a:ext>
            </a:extLst>
          </p:cNvPr>
          <p:cNvSpPr txBox="1"/>
          <p:nvPr/>
        </p:nvSpPr>
        <p:spPr>
          <a:xfrm>
            <a:off x="647700" y="14906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</a:t>
            </a:r>
            <a:r>
              <a:rPr lang="zh-CN" altLang="en-US" dirty="0"/>
              <a:t>ogical类型</a:t>
            </a:r>
            <a:r>
              <a:rPr lang="en-US" altLang="zh-CN" dirty="0"/>
              <a:t>: true(</a:t>
            </a:r>
            <a:r>
              <a:rPr lang="zh-CN" altLang="en-US" dirty="0"/>
              <a:t>真值</a:t>
            </a:r>
            <a:r>
              <a:rPr lang="en-US" altLang="zh-CN" dirty="0"/>
              <a:t>); false(</a:t>
            </a:r>
            <a:r>
              <a:rPr lang="zh-CN" altLang="en-US" dirty="0"/>
              <a:t>假值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9B5142-310C-4B91-A869-30A0DE98F84E}"/>
              </a:ext>
            </a:extLst>
          </p:cNvPr>
          <p:cNvSpPr txBox="1"/>
          <p:nvPr/>
        </p:nvSpPr>
        <p:spPr>
          <a:xfrm>
            <a:off x="647700" y="217816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&gt;&gt; a=true</a:t>
            </a:r>
          </a:p>
          <a:p>
            <a:r>
              <a:rPr lang="zh-CN" altLang="en-US" dirty="0"/>
              <a:t>a =</a:t>
            </a:r>
          </a:p>
          <a:p>
            <a:r>
              <a:rPr lang="zh-CN" altLang="en-US" dirty="0"/>
              <a:t>  </a:t>
            </a:r>
            <a:r>
              <a:rPr lang="zh-CN" altLang="en-US" u="sng" dirty="0"/>
              <a:t>logical</a:t>
            </a:r>
          </a:p>
          <a:p>
            <a:r>
              <a:rPr lang="zh-CN" altLang="en-US" dirty="0"/>
              <a:t>   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3B00D2-BADE-4B2D-BF50-DAA0D1ECB758}"/>
              </a:ext>
            </a:extLst>
          </p:cNvPr>
          <p:cNvSpPr txBox="1"/>
          <p:nvPr/>
        </p:nvSpPr>
        <p:spPr>
          <a:xfrm>
            <a:off x="2819446" y="2178164"/>
            <a:ext cx="24002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&gt;&gt; </a:t>
            </a:r>
            <a:r>
              <a:rPr lang="en-US" altLang="zh-CN" dirty="0"/>
              <a:t>b</a:t>
            </a:r>
            <a:r>
              <a:rPr lang="zh-CN" altLang="en-US" dirty="0"/>
              <a:t>=</a:t>
            </a:r>
            <a:r>
              <a:rPr lang="en-US" altLang="zh-CN" dirty="0"/>
              <a:t>false</a:t>
            </a:r>
            <a:endParaRPr lang="zh-CN" altLang="en-US" dirty="0"/>
          </a:p>
          <a:p>
            <a:r>
              <a:rPr lang="en-US" altLang="zh-CN" dirty="0"/>
              <a:t>b</a:t>
            </a:r>
            <a:r>
              <a:rPr lang="zh-CN" altLang="en-US" dirty="0"/>
              <a:t> =</a:t>
            </a:r>
          </a:p>
          <a:p>
            <a:r>
              <a:rPr lang="zh-CN" altLang="en-US" dirty="0"/>
              <a:t>  </a:t>
            </a:r>
            <a:r>
              <a:rPr lang="zh-CN" altLang="en-US" u="sng" dirty="0"/>
              <a:t>logical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8EB8E6-5DEC-4EA5-98D4-C8C6CF2EC7CB}"/>
              </a:ext>
            </a:extLst>
          </p:cNvPr>
          <p:cNvSpPr txBox="1"/>
          <p:nvPr/>
        </p:nvSpPr>
        <p:spPr>
          <a:xfrm>
            <a:off x="5084808" y="2178163"/>
            <a:ext cx="24002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&gt;&gt; </a:t>
            </a:r>
            <a:r>
              <a:rPr lang="en-US" altLang="zh-CN" dirty="0"/>
              <a:t>a=true + 1.1</a:t>
            </a:r>
          </a:p>
          <a:p>
            <a:r>
              <a:rPr lang="en-US" altLang="zh-CN" dirty="0"/>
              <a:t>a =</a:t>
            </a:r>
          </a:p>
          <a:p>
            <a:r>
              <a:rPr lang="en-US" altLang="zh-CN" dirty="0"/>
              <a:t>    2.1000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791D9D-48AD-4100-A3A0-CCE9169D0347}"/>
              </a:ext>
            </a:extLst>
          </p:cNvPr>
          <p:cNvSpPr txBox="1"/>
          <p:nvPr/>
        </p:nvSpPr>
        <p:spPr>
          <a:xfrm>
            <a:off x="647772" y="3446045"/>
            <a:ext cx="721771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逻辑变量变量可参与运算，</a:t>
            </a:r>
            <a:r>
              <a:rPr lang="zh-CN" altLang="en-US" dirty="0">
                <a:solidFill>
                  <a:srgbClr val="C00000"/>
                </a:solidFill>
              </a:rPr>
              <a:t>参与运算时其值默认为</a:t>
            </a:r>
            <a:r>
              <a:rPr lang="en-US" altLang="zh-CN" dirty="0">
                <a:solidFill>
                  <a:srgbClr val="C00000"/>
                </a:solidFill>
              </a:rPr>
              <a:t>1/0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5DD060-A097-4345-B765-A31532F3CAA8}"/>
              </a:ext>
            </a:extLst>
          </p:cNvPr>
          <p:cNvSpPr txBox="1"/>
          <p:nvPr/>
        </p:nvSpPr>
        <p:spPr>
          <a:xfrm>
            <a:off x="647700" y="5367317"/>
            <a:ext cx="659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逻辑类型的强制中，</a:t>
            </a:r>
            <a:r>
              <a:rPr lang="zh-CN" altLang="en-US" dirty="0">
                <a:solidFill>
                  <a:srgbClr val="C00000"/>
                </a:solidFill>
              </a:rPr>
              <a:t>所有非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值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包括字符串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r>
              <a:rPr lang="zh-CN" altLang="en-US" dirty="0">
                <a:solidFill>
                  <a:srgbClr val="C00000"/>
                </a:solidFill>
              </a:rPr>
              <a:t>都会转化为真值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28DA01-1EA9-4E04-B051-9FC204CE9B57}"/>
              </a:ext>
            </a:extLst>
          </p:cNvPr>
          <p:cNvSpPr txBox="1"/>
          <p:nvPr/>
        </p:nvSpPr>
        <p:spPr>
          <a:xfrm>
            <a:off x="1447882" y="3965716"/>
            <a:ext cx="21717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&gt;&gt; logical(-0.5)</a:t>
            </a:r>
          </a:p>
          <a:p>
            <a:r>
              <a:rPr lang="zh-CN" altLang="en-US" dirty="0"/>
              <a:t>ans =</a:t>
            </a:r>
          </a:p>
          <a:p>
            <a:r>
              <a:rPr lang="zh-CN" altLang="en-US" dirty="0"/>
              <a:t>  </a:t>
            </a:r>
            <a:r>
              <a:rPr lang="zh-CN" altLang="en-US" u="sng" dirty="0"/>
              <a:t>logical</a:t>
            </a:r>
          </a:p>
          <a:p>
            <a:r>
              <a:rPr lang="zh-CN" altLang="en-US" dirty="0"/>
              <a:t>   1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5546EA-D3E6-4CA3-BDA1-EC779CA18CB2}"/>
              </a:ext>
            </a:extLst>
          </p:cNvPr>
          <p:cNvSpPr txBox="1"/>
          <p:nvPr/>
        </p:nvSpPr>
        <p:spPr>
          <a:xfrm>
            <a:off x="3848016" y="3963591"/>
            <a:ext cx="21717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&gt;&gt; logical(</a:t>
            </a:r>
            <a:r>
              <a:rPr lang="en-US" altLang="zh-CN" dirty="0"/>
              <a:t>2</a:t>
            </a:r>
            <a:r>
              <a:rPr lang="zh-CN" altLang="en-US" dirty="0"/>
              <a:t>)</a:t>
            </a:r>
          </a:p>
          <a:p>
            <a:r>
              <a:rPr lang="zh-CN" altLang="en-US" dirty="0"/>
              <a:t>ans =</a:t>
            </a:r>
          </a:p>
          <a:p>
            <a:r>
              <a:rPr lang="zh-CN" altLang="en-US" dirty="0"/>
              <a:t>  </a:t>
            </a:r>
            <a:r>
              <a:rPr lang="zh-CN" altLang="en-US" u="sng" dirty="0"/>
              <a:t>logical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426097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2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逻辑判定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5CAB858-9E47-495A-A44E-2D6E31038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884551"/>
              </p:ext>
            </p:extLst>
          </p:nvPr>
        </p:nvGraphicFramePr>
        <p:xfrm>
          <a:off x="1828872" y="1417858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9546674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49230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23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==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判断是否相等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1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~=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判断是否不等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150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判断是否小于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72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&lt;=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判断是否小于等于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06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判断是否大于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0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判断是否大于等于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8981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53EF1E4-1BD5-457D-936D-6BCF70C28FF7}"/>
              </a:ext>
            </a:extLst>
          </p:cNvPr>
          <p:cNvSpPr txBox="1"/>
          <p:nvPr/>
        </p:nvSpPr>
        <p:spPr>
          <a:xfrm>
            <a:off x="533386" y="25311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数字逻辑：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B6FA60-150A-4C11-A813-878F78B9DEE5}"/>
              </a:ext>
            </a:extLst>
          </p:cNvPr>
          <p:cNvSpPr txBox="1"/>
          <p:nvPr/>
        </p:nvSpPr>
        <p:spPr>
          <a:xfrm>
            <a:off x="94663" y="51270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常用特殊逻辑：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32CA663-76CA-4FAC-A69D-57EF28A45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367255"/>
              </p:ext>
            </p:extLst>
          </p:nvPr>
        </p:nvGraphicFramePr>
        <p:xfrm>
          <a:off x="1828872" y="4429776"/>
          <a:ext cx="60960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073676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9308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90277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isnan</a:t>
                      </a:r>
                      <a:r>
                        <a:rPr lang="en-US" altLang="zh-CN" dirty="0"/>
                        <a:t>( 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判断是否非数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051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isinf</a:t>
                      </a:r>
                      <a:r>
                        <a:rPr lang="en-US" altLang="zh-CN" dirty="0"/>
                        <a:t>( 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判断是否无穷大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53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isempty</a:t>
                      </a:r>
                      <a:r>
                        <a:rPr lang="en-US" altLang="zh-CN" dirty="0"/>
                        <a:t>( 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判断是否为空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99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isreal</a:t>
                      </a:r>
                      <a:r>
                        <a:rPr lang="en-US" altLang="zh-CN" dirty="0"/>
                        <a:t>( 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判断是否为实数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甄别复数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1768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780435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逻辑运算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4566C6F-5E8C-4690-A28F-88327600913E}"/>
              </a:ext>
            </a:extLst>
          </p:cNvPr>
          <p:cNvGrpSpPr/>
          <p:nvPr/>
        </p:nvGrpSpPr>
        <p:grpSpPr>
          <a:xfrm>
            <a:off x="838298" y="1579416"/>
            <a:ext cx="4114692" cy="369332"/>
            <a:chOff x="990694" y="1668897"/>
            <a:chExt cx="14858610" cy="3693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B3ED93E-0C68-472D-8679-ABD0D4A3CB33}"/>
                </a:ext>
              </a:extLst>
            </p:cNvPr>
            <p:cNvSpPr txBox="1"/>
            <p:nvPr/>
          </p:nvSpPr>
          <p:spPr>
            <a:xfrm>
              <a:off x="990694" y="1668897"/>
              <a:ext cx="1371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&amp;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0EF013B-1F08-4A3D-BE34-B30D69DB3616}"/>
                </a:ext>
              </a:extLst>
            </p:cNvPr>
            <p:cNvSpPr txBox="1"/>
            <p:nvPr/>
          </p:nvSpPr>
          <p:spPr>
            <a:xfrm>
              <a:off x="4191009" y="1668897"/>
              <a:ext cx="11658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逻辑与</a:t>
              </a:r>
              <a:endParaRPr lang="en-US" altLang="zh-CN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A4DA9F-2E98-4F38-A0D9-57B293040826}"/>
              </a:ext>
            </a:extLst>
          </p:cNvPr>
          <p:cNvGrpSpPr/>
          <p:nvPr/>
        </p:nvGrpSpPr>
        <p:grpSpPr>
          <a:xfrm>
            <a:off x="838298" y="2118926"/>
            <a:ext cx="4114692" cy="369332"/>
            <a:chOff x="990694" y="1668897"/>
            <a:chExt cx="14858610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EC06AAC-6577-4828-8FC8-E6DA97EB025F}"/>
                </a:ext>
              </a:extLst>
            </p:cNvPr>
            <p:cNvSpPr txBox="1"/>
            <p:nvPr/>
          </p:nvSpPr>
          <p:spPr>
            <a:xfrm>
              <a:off x="990694" y="1668897"/>
              <a:ext cx="220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&amp;&amp;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C940CF6-59A7-42E0-A39D-0A351E105FBE}"/>
                </a:ext>
              </a:extLst>
            </p:cNvPr>
            <p:cNvSpPr txBox="1"/>
            <p:nvPr/>
          </p:nvSpPr>
          <p:spPr>
            <a:xfrm>
              <a:off x="4191009" y="1668897"/>
              <a:ext cx="11658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逻辑与</a:t>
              </a:r>
              <a:r>
                <a:rPr lang="en-US" altLang="zh-CN" dirty="0"/>
                <a:t>(</a:t>
              </a:r>
              <a:r>
                <a:rPr lang="zh-CN" altLang="en-US" dirty="0"/>
                <a:t>标量提升速度</a:t>
              </a:r>
              <a:r>
                <a:rPr lang="en-US" altLang="zh-CN" dirty="0"/>
                <a:t>)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C789E7C-C394-42EB-B1FD-1C0ECB3E04B8}"/>
              </a:ext>
            </a:extLst>
          </p:cNvPr>
          <p:cNvSpPr txBox="1"/>
          <p:nvPr/>
        </p:nvSpPr>
        <p:spPr>
          <a:xfrm>
            <a:off x="4543425" y="222046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&amp;&amp;</a:t>
            </a:r>
            <a:r>
              <a:rPr lang="zh-CN" altLang="en-US" dirty="0"/>
              <a:t>在计算前面的式子的值的时候，</a:t>
            </a:r>
            <a:r>
              <a:rPr lang="zh-CN" altLang="en-US" dirty="0">
                <a:solidFill>
                  <a:srgbClr val="C00000"/>
                </a:solidFill>
              </a:rPr>
              <a:t>如果为假，就不会再计算下一个式子的值，直接为假</a:t>
            </a:r>
            <a:r>
              <a:rPr lang="zh-CN" altLang="en-US" dirty="0"/>
              <a:t>，效率更高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D23B726-0307-4E7C-B685-E1C2BB8C5CFC}"/>
              </a:ext>
            </a:extLst>
          </p:cNvPr>
          <p:cNvGrpSpPr/>
          <p:nvPr/>
        </p:nvGrpSpPr>
        <p:grpSpPr>
          <a:xfrm>
            <a:off x="838298" y="2658436"/>
            <a:ext cx="4114692" cy="369332"/>
            <a:chOff x="990694" y="1668897"/>
            <a:chExt cx="14858610" cy="36933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D2046EE-257F-4327-BE7D-0C2171F6ED05}"/>
                </a:ext>
              </a:extLst>
            </p:cNvPr>
            <p:cNvSpPr txBox="1"/>
            <p:nvPr/>
          </p:nvSpPr>
          <p:spPr>
            <a:xfrm>
              <a:off x="990694" y="1668897"/>
              <a:ext cx="220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|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A5D26EB-B6E6-48FA-986E-019FB6529BF9}"/>
                </a:ext>
              </a:extLst>
            </p:cNvPr>
            <p:cNvSpPr txBox="1"/>
            <p:nvPr/>
          </p:nvSpPr>
          <p:spPr>
            <a:xfrm>
              <a:off x="4191009" y="1668897"/>
              <a:ext cx="11658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逻辑或</a:t>
              </a:r>
              <a:endParaRPr lang="en-US" altLang="zh-CN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18B2DFD-AD99-4D10-AB3B-A26C1B2FE157}"/>
              </a:ext>
            </a:extLst>
          </p:cNvPr>
          <p:cNvGrpSpPr/>
          <p:nvPr/>
        </p:nvGrpSpPr>
        <p:grpSpPr>
          <a:xfrm>
            <a:off x="838298" y="3197946"/>
            <a:ext cx="4114692" cy="369332"/>
            <a:chOff x="990694" y="1668897"/>
            <a:chExt cx="14858610" cy="36933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52A980C-E4AF-4B69-88E5-6C954A64A895}"/>
                </a:ext>
              </a:extLst>
            </p:cNvPr>
            <p:cNvSpPr txBox="1"/>
            <p:nvPr/>
          </p:nvSpPr>
          <p:spPr>
            <a:xfrm>
              <a:off x="990694" y="1668897"/>
              <a:ext cx="220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||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9269EEE-F3F0-40CE-98F4-02D355529D78}"/>
                </a:ext>
              </a:extLst>
            </p:cNvPr>
            <p:cNvSpPr txBox="1"/>
            <p:nvPr/>
          </p:nvSpPr>
          <p:spPr>
            <a:xfrm>
              <a:off x="4191009" y="1668897"/>
              <a:ext cx="11658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逻辑或</a:t>
              </a:r>
              <a:r>
                <a:rPr lang="en-US" altLang="zh-CN" dirty="0"/>
                <a:t>(</a:t>
              </a:r>
              <a:r>
                <a:rPr lang="zh-CN" altLang="en-US" dirty="0"/>
                <a:t>标量提升速度</a:t>
              </a:r>
              <a:r>
                <a:rPr lang="en-US" altLang="zh-CN" dirty="0"/>
                <a:t>)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7242A3C-C42B-4585-B2CB-E47EB573C5AB}"/>
              </a:ext>
            </a:extLst>
          </p:cNvPr>
          <p:cNvGrpSpPr/>
          <p:nvPr/>
        </p:nvGrpSpPr>
        <p:grpSpPr>
          <a:xfrm>
            <a:off x="838298" y="3737456"/>
            <a:ext cx="4114692" cy="369332"/>
            <a:chOff x="990694" y="1668897"/>
            <a:chExt cx="14858610" cy="36933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FE1BD03-1FB9-43D6-B6E2-4E88CC037CC7}"/>
                </a:ext>
              </a:extLst>
            </p:cNvPr>
            <p:cNvSpPr txBox="1"/>
            <p:nvPr/>
          </p:nvSpPr>
          <p:spPr>
            <a:xfrm>
              <a:off x="990694" y="1668897"/>
              <a:ext cx="220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~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BAE7C5-2C82-40EF-8C65-3844FA2648BA}"/>
                </a:ext>
              </a:extLst>
            </p:cNvPr>
            <p:cNvSpPr txBox="1"/>
            <p:nvPr/>
          </p:nvSpPr>
          <p:spPr>
            <a:xfrm>
              <a:off x="4191009" y="1668897"/>
              <a:ext cx="11658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逻辑非</a:t>
              </a:r>
              <a:endParaRPr lang="en-US" altLang="zh-CN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0344A97-C2E7-4F8C-8802-6263BB968476}"/>
              </a:ext>
            </a:extLst>
          </p:cNvPr>
          <p:cNvGrpSpPr/>
          <p:nvPr/>
        </p:nvGrpSpPr>
        <p:grpSpPr>
          <a:xfrm>
            <a:off x="838298" y="4276966"/>
            <a:ext cx="4114692" cy="369332"/>
            <a:chOff x="990694" y="1668897"/>
            <a:chExt cx="14858610" cy="36933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15D0483-E6D6-48A3-977F-620D268E9D21}"/>
                </a:ext>
              </a:extLst>
            </p:cNvPr>
            <p:cNvSpPr txBox="1"/>
            <p:nvPr/>
          </p:nvSpPr>
          <p:spPr>
            <a:xfrm>
              <a:off x="990694" y="1668897"/>
              <a:ext cx="220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xor</a:t>
              </a:r>
              <a:endParaRPr lang="en-US" altLang="zh-CN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4BF4547-75B0-4D8F-B451-CE6D7BCCDB26}"/>
                </a:ext>
              </a:extLst>
            </p:cNvPr>
            <p:cNvSpPr txBox="1"/>
            <p:nvPr/>
          </p:nvSpPr>
          <p:spPr>
            <a:xfrm>
              <a:off x="4191009" y="1668897"/>
              <a:ext cx="11658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逻辑异或</a:t>
              </a:r>
              <a:endParaRPr lang="en-US" altLang="zh-CN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788AD78-DAF0-4E2F-83E4-8DD8573998C7}"/>
              </a:ext>
            </a:extLst>
          </p:cNvPr>
          <p:cNvGrpSpPr/>
          <p:nvPr/>
        </p:nvGrpSpPr>
        <p:grpSpPr>
          <a:xfrm>
            <a:off x="838298" y="4816476"/>
            <a:ext cx="4648078" cy="369332"/>
            <a:chOff x="990694" y="1668897"/>
            <a:chExt cx="16784726" cy="36933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C527546-07E2-4B69-9A59-0DA55B49866B}"/>
                </a:ext>
              </a:extLst>
            </p:cNvPr>
            <p:cNvSpPr txBox="1"/>
            <p:nvPr/>
          </p:nvSpPr>
          <p:spPr>
            <a:xfrm>
              <a:off x="990694" y="1668897"/>
              <a:ext cx="220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all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FD023C7-3DEB-4AD6-AB23-A93D9F068E01}"/>
                </a:ext>
              </a:extLst>
            </p:cNvPr>
            <p:cNvSpPr txBox="1"/>
            <p:nvPr/>
          </p:nvSpPr>
          <p:spPr>
            <a:xfrm>
              <a:off x="4191009" y="1668897"/>
              <a:ext cx="135844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向量全部元素非</a:t>
              </a:r>
              <a:r>
                <a:rPr lang="en-US" altLang="zh-CN" dirty="0"/>
                <a:t>0</a:t>
              </a:r>
              <a:r>
                <a:rPr lang="zh-CN" altLang="en-US" dirty="0"/>
                <a:t>为真</a:t>
              </a:r>
              <a:r>
                <a:rPr lang="en-US" altLang="zh-CN" dirty="0"/>
                <a:t>(</a:t>
              </a:r>
              <a:r>
                <a:rPr lang="zh-CN" altLang="en-US" dirty="0"/>
                <a:t>逻辑与串联</a:t>
              </a:r>
              <a:r>
                <a:rPr lang="en-US" altLang="zh-CN" dirty="0"/>
                <a:t>)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1EC2E8C-01A6-4B3C-B734-B9CA16D6065C}"/>
              </a:ext>
            </a:extLst>
          </p:cNvPr>
          <p:cNvGrpSpPr/>
          <p:nvPr/>
        </p:nvGrpSpPr>
        <p:grpSpPr>
          <a:xfrm>
            <a:off x="838298" y="5355988"/>
            <a:ext cx="5257662" cy="369332"/>
            <a:chOff x="990694" y="1668897"/>
            <a:chExt cx="18986002" cy="36933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82058A4-ED98-4B73-94C3-B859EB11A05E}"/>
                </a:ext>
              </a:extLst>
            </p:cNvPr>
            <p:cNvSpPr txBox="1"/>
            <p:nvPr/>
          </p:nvSpPr>
          <p:spPr>
            <a:xfrm>
              <a:off x="990694" y="1668897"/>
              <a:ext cx="220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any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966E1DC-0042-45DA-931E-35639ADAF134}"/>
                </a:ext>
              </a:extLst>
            </p:cNvPr>
            <p:cNvSpPr txBox="1"/>
            <p:nvPr/>
          </p:nvSpPr>
          <p:spPr>
            <a:xfrm>
              <a:off x="4191009" y="1668897"/>
              <a:ext cx="15785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向量全部元素不全为</a:t>
              </a:r>
              <a:r>
                <a:rPr lang="en-US" altLang="zh-CN" dirty="0"/>
                <a:t>0</a:t>
              </a:r>
              <a:r>
                <a:rPr lang="zh-CN" altLang="en-US" dirty="0"/>
                <a:t>时为真</a:t>
              </a:r>
              <a:r>
                <a:rPr lang="en-US" altLang="zh-CN" dirty="0"/>
                <a:t>(</a:t>
              </a:r>
              <a:r>
                <a:rPr lang="zh-CN" altLang="en-US" dirty="0"/>
                <a:t>逻辑或串联</a:t>
              </a:r>
              <a:r>
                <a:rPr lang="en-US" altLang="zh-CN" dirty="0"/>
                <a:t>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9883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4724276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*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交叉知识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-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扩充优先级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19BF1352-9CE2-467E-B854-3B1DCD628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034207"/>
              </p:ext>
            </p:extLst>
          </p:nvPr>
        </p:nvGraphicFramePr>
        <p:xfrm>
          <a:off x="533506" y="1521460"/>
          <a:ext cx="6096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86650949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47401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符号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85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（最高）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括号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( )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264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转置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’ </a:t>
                      </a:r>
                      <a:r>
                        <a:rPr lang="zh-CN" altLang="en-US" dirty="0"/>
                        <a:t>；次幂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^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1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一元运算符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+ - ~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0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乘除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* / \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加减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+ -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7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冒号表达式 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: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二元比较逻辑 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&gt;  &gt;=  &lt;  &lt;=  ~=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30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逻辑与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&amp;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30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逻辑或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|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17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标量逻辑与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&amp;&amp;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59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（最低）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标量逻辑或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||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17891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BD6FF46-372D-4B6B-8AC0-5C42D4135D9C}"/>
              </a:ext>
            </a:extLst>
          </p:cNvPr>
          <p:cNvSpPr txBox="1"/>
          <p:nvPr/>
        </p:nvSpPr>
        <p:spPr>
          <a:xfrm>
            <a:off x="7086694" y="2743218"/>
            <a:ext cx="18002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记不住优先级顺序时，</a:t>
            </a:r>
            <a:r>
              <a:rPr lang="zh-CN" altLang="en-US" dirty="0">
                <a:solidFill>
                  <a:srgbClr val="C00000"/>
                </a:solidFill>
              </a:rPr>
              <a:t>老老实实加括号</a:t>
            </a:r>
            <a:r>
              <a:rPr lang="zh-CN" altLang="en-US" dirty="0"/>
              <a:t>才是最好的选择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7706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pc="200" noProof="1">
                <a:latin typeface="Tahoma" panose="020B0604030504040204" pitchFamily="34" charset="0"/>
                <a:ea typeface="隶书" panose="02010509060101010101" pitchFamily="49" charset="-122"/>
              </a:rPr>
              <a:t>结构</a:t>
            </a: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基础</a:t>
            </a: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475757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算法需求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91025DD-CA75-4CE3-8827-B31798B71A38}"/>
              </a:ext>
            </a:extLst>
          </p:cNvPr>
          <p:cNvSpPr txBox="1">
            <a:spLocks noChangeArrowheads="1"/>
          </p:cNvSpPr>
          <p:nvPr/>
        </p:nvSpPr>
        <p:spPr>
          <a:xfrm>
            <a:off x="152516" y="1524050"/>
            <a:ext cx="9067670" cy="2500617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rtlCol="0" anchor="t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算法五特性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有穷性。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有穷性是指算法需在有穷步骤、有穷时间内结束。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确定性。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确定性是指每个步骤都有确切的意义，相同的输入有相同的输出。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有效性。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有效性是指可通过已实现的运算在有限次完成，或叫可行性。 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输入。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1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C05829-7AC8-47D5-A124-E918428FD5C2}"/>
              </a:ext>
            </a:extLst>
          </p:cNvPr>
          <p:cNvSpPr txBox="1"/>
          <p:nvPr/>
        </p:nvSpPr>
        <p:spPr>
          <a:xfrm>
            <a:off x="535605" y="4960165"/>
            <a:ext cx="2055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算法三个控制结构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96DD10-7509-4AE0-BCEF-A253074F9802}"/>
              </a:ext>
            </a:extLst>
          </p:cNvPr>
          <p:cNvSpPr txBox="1"/>
          <p:nvPr/>
        </p:nvSpPr>
        <p:spPr>
          <a:xfrm>
            <a:off x="3323958" y="4455335"/>
            <a:ext cx="236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顺序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EAF4E5-B270-43A3-B56B-27144B7AA36A}"/>
              </a:ext>
            </a:extLst>
          </p:cNvPr>
          <p:cNvSpPr txBox="1"/>
          <p:nvPr/>
        </p:nvSpPr>
        <p:spPr>
          <a:xfrm>
            <a:off x="3323958" y="4963254"/>
            <a:ext cx="236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分支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6C21AC-4C4B-49D6-A6C2-1E884C2D3311}"/>
              </a:ext>
            </a:extLst>
          </p:cNvPr>
          <p:cNvSpPr txBox="1"/>
          <p:nvPr/>
        </p:nvSpPr>
        <p:spPr>
          <a:xfrm>
            <a:off x="3323958" y="5471174"/>
            <a:ext cx="236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循环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CC5BAB1-ACC1-4158-AADB-D39B700E9D0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590852" y="4640001"/>
            <a:ext cx="733106" cy="50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15565DC-43D1-4A9F-B59E-78B98B4AA8D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590852" y="5144831"/>
            <a:ext cx="733106" cy="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18ABAF3-F218-4797-A18F-47AE4E8D846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2590852" y="5144831"/>
            <a:ext cx="733106" cy="51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BB57410-ED97-46F1-8FAA-433E5D21E316}"/>
              </a:ext>
            </a:extLst>
          </p:cNvPr>
          <p:cNvSpPr txBox="1"/>
          <p:nvPr/>
        </p:nvSpPr>
        <p:spPr>
          <a:xfrm>
            <a:off x="4876793" y="4960165"/>
            <a:ext cx="320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</a:t>
            </a:r>
            <a:r>
              <a:rPr lang="zh-CN" altLang="en-US" dirty="0">
                <a:solidFill>
                  <a:srgbClr val="C00000"/>
                </a:solidFill>
              </a:rPr>
              <a:t>三者的结合</a:t>
            </a:r>
            <a:r>
              <a:rPr lang="zh-CN" altLang="en-US" dirty="0"/>
              <a:t>来完成算法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55103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2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UNIT_SHOW_EDIT_AREA_INDICATION" val="1"/>
  <p:tag name="KSO_WM_TEMPLATE_THUMBS_INDEX" val="1、4、7、9、12、17、20、21、22、23、24、28、30、34、38"/>
  <p:tag name="KSO_WM_TEMPLATE_MASTER_THUMB_INDEX" val="1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数据分析总结"/>
  <p:tag name="KSO_WM_TEMPLATE_CATEGORY" val="custom"/>
  <p:tag name="KSO_WM_TEMPLATE_INDEX" val="20204427"/>
  <p:tag name="KSO_WM_UNIT_ID" val="custom20204427_1*a*1"/>
  <p:tag name="KSO_WM_UNIT_ISNUMDGMTITLE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输入你的副标题，文字是您思想的提炼。"/>
  <p:tag name="KSO_WM_TEMPLATE_CATEGORY" val="custom"/>
  <p:tag name="KSO_WM_TEMPLATE_INDEX" val="20204427"/>
  <p:tag name="KSO_WM_UNIT_ID" val="custom20204427_1*b*1"/>
  <p:tag name="KSO_WM_UNIT_ISNUMDGMTITLE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2402</TotalTime>
  <Words>3635</Words>
  <Application>Microsoft Office PowerPoint</Application>
  <PresentationFormat>全屏显示(4:3)</PresentationFormat>
  <Paragraphs>464</Paragraphs>
  <Slides>34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Tahoma</vt:lpstr>
      <vt:lpstr>微软雅黑</vt:lpstr>
      <vt:lpstr>汉仪旗黑-85S</vt:lpstr>
      <vt:lpstr>Viner Hand ITC</vt:lpstr>
      <vt:lpstr>宋体</vt:lpstr>
      <vt:lpstr>Courier New</vt:lpstr>
      <vt:lpstr>隶书</vt:lpstr>
      <vt:lpstr>Times New Roman</vt:lpstr>
      <vt:lpstr>Arial</vt:lpstr>
      <vt:lpstr>Cambria Math</vt:lpstr>
      <vt:lpstr>黑体</vt:lpstr>
      <vt:lpstr>Office 主题​​</vt:lpstr>
      <vt:lpstr>2021数模建模 系统培训班</vt:lpstr>
      <vt:lpstr>PowerPoint 演示文稿</vt:lpstr>
      <vt:lpstr>逻辑基础</vt:lpstr>
      <vt:lpstr>1逻辑变量</vt:lpstr>
      <vt:lpstr>2逻辑判定</vt:lpstr>
      <vt:lpstr>3逻辑运算</vt:lpstr>
      <vt:lpstr>*交叉知识-扩充优先级</vt:lpstr>
      <vt:lpstr>结构基础</vt:lpstr>
      <vt:lpstr>1算法需求</vt:lpstr>
      <vt:lpstr>1分支语句</vt:lpstr>
      <vt:lpstr>2 if-else-end</vt:lpstr>
      <vt:lpstr>2 if-else-end</vt:lpstr>
      <vt:lpstr>3 switch-case-otherwise</vt:lpstr>
      <vt:lpstr>3 switch-case-otherwise</vt:lpstr>
      <vt:lpstr>1循环语句</vt:lpstr>
      <vt:lpstr>2 for结构</vt:lpstr>
      <vt:lpstr>2 for结构</vt:lpstr>
      <vt:lpstr>3 while结构</vt:lpstr>
      <vt:lpstr>3 while结构</vt:lpstr>
      <vt:lpstr>3组合控制</vt:lpstr>
      <vt:lpstr>3组合控制</vt:lpstr>
      <vt:lpstr>*交叉知识-循环体与矩阵</vt:lpstr>
      <vt:lpstr>*交叉知识-多线程</vt:lpstr>
      <vt:lpstr>自定义函数</vt:lpstr>
      <vt:lpstr>1      M-File</vt:lpstr>
      <vt:lpstr>   2 函数格式</vt:lpstr>
      <vt:lpstr>   2 函数格式</vt:lpstr>
      <vt:lpstr>   3 输入输出</vt:lpstr>
      <vt:lpstr>   3 输入输出</vt:lpstr>
      <vt:lpstr>   3 输入输出</vt:lpstr>
      <vt:lpstr>特殊形式</vt:lpstr>
      <vt:lpstr>   1 函数句柄</vt:lpstr>
      <vt:lpstr>  2 eval表达式</vt:lpstr>
      <vt:lpstr>  3 符号运算式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YIn</dc:creator>
  <cp:lastModifiedBy>Yzy_seu</cp:lastModifiedBy>
  <cp:revision>631</cp:revision>
  <dcterms:created xsi:type="dcterms:W3CDTF">2020-07-29T13:26:00Z</dcterms:created>
  <dcterms:modified xsi:type="dcterms:W3CDTF">2021-12-11T09:00:01Z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2052-11.1.0.10314</vt:lpwstr>
  </property>
</Properties>
</file>